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65" r:id="rId4"/>
    <p:sldId id="260" r:id="rId5"/>
    <p:sldId id="283" r:id="rId6"/>
    <p:sldId id="263" r:id="rId7"/>
    <p:sldId id="262" r:id="rId8"/>
    <p:sldId id="302" r:id="rId9"/>
    <p:sldId id="286" r:id="rId10"/>
    <p:sldId id="307" r:id="rId11"/>
    <p:sldId id="299" r:id="rId12"/>
    <p:sldId id="277" r:id="rId13"/>
    <p:sldId id="278" r:id="rId14"/>
    <p:sldId id="279" r:id="rId15"/>
    <p:sldId id="259" r:id="rId16"/>
    <p:sldId id="294" r:id="rId17"/>
    <p:sldId id="285" r:id="rId18"/>
    <p:sldId id="292" r:id="rId19"/>
    <p:sldId id="293" r:id="rId20"/>
    <p:sldId id="289" r:id="rId21"/>
    <p:sldId id="276" r:id="rId22"/>
    <p:sldId id="281" r:id="rId23"/>
    <p:sldId id="264" r:id="rId24"/>
    <p:sldId id="298" r:id="rId25"/>
    <p:sldId id="304" r:id="rId26"/>
    <p:sldId id="272" r:id="rId27"/>
    <p:sldId id="268" r:id="rId28"/>
    <p:sldId id="270" r:id="rId29"/>
    <p:sldId id="306" r:id="rId30"/>
    <p:sldId id="305" r:id="rId31"/>
    <p:sldId id="267" r:id="rId32"/>
    <p:sldId id="297" r:id="rId33"/>
    <p:sldId id="295" r:id="rId34"/>
    <p:sldId id="274" r:id="rId35"/>
    <p:sldId id="275" r:id="rId36"/>
    <p:sldId id="271" r:id="rId37"/>
    <p:sldId id="309" r:id="rId38"/>
    <p:sldId id="300" r:id="rId39"/>
    <p:sldId id="308" r:id="rId40"/>
    <p:sldId id="258" r:id="rId41"/>
    <p:sldId id="282" r:id="rId42"/>
    <p:sldId id="301" r:id="rId43"/>
    <p:sldId id="291" r:id="rId44"/>
    <p:sldId id="273"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516" autoAdjust="0"/>
  </p:normalViewPr>
  <p:slideViewPr>
    <p:cSldViewPr snapToGrid="0">
      <p:cViewPr varScale="1">
        <p:scale>
          <a:sx n="54" d="100"/>
          <a:sy n="54" d="100"/>
        </p:scale>
        <p:origin x="1810" y="38"/>
      </p:cViewPr>
      <p:guideLst/>
    </p:cSldViewPr>
  </p:slideViewPr>
  <p:outlineViewPr>
    <p:cViewPr>
      <p:scale>
        <a:sx n="33" d="100"/>
        <a:sy n="33" d="100"/>
      </p:scale>
      <p:origin x="0" y="-26923"/>
    </p:cViewPr>
  </p:outlin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62BD6-E829-450D-8AE4-2F726AC724F5}" type="datetimeFigureOut">
              <a:rPr lang="pt-PT" smtClean="0"/>
              <a:t>12/04/2022</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CF588-3323-4A2D-92CB-D7AFC45B62FD}" type="slidenum">
              <a:rPr lang="pt-PT" smtClean="0"/>
              <a:t>‹#›</a:t>
            </a:fld>
            <a:endParaRPr lang="pt-PT"/>
          </a:p>
        </p:txBody>
      </p:sp>
    </p:spTree>
    <p:extLst>
      <p:ext uri="{BB962C8B-B14F-4D97-AF65-F5344CB8AC3E}">
        <p14:creationId xmlns:p14="http://schemas.microsoft.com/office/powerpoint/2010/main" val="272304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A44CF588-3323-4A2D-92CB-D7AFC45B62FD}" type="slidenum">
              <a:rPr lang="pt-PT" smtClean="0"/>
              <a:t>9</a:t>
            </a:fld>
            <a:endParaRPr lang="pt-PT"/>
          </a:p>
        </p:txBody>
      </p:sp>
    </p:spTree>
    <p:extLst>
      <p:ext uri="{BB962C8B-B14F-4D97-AF65-F5344CB8AC3E}">
        <p14:creationId xmlns:p14="http://schemas.microsoft.com/office/powerpoint/2010/main" val="321091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A44CF588-3323-4A2D-92CB-D7AFC45B62FD}" type="slidenum">
              <a:rPr lang="pt-PT" smtClean="0"/>
              <a:t>32</a:t>
            </a:fld>
            <a:endParaRPr lang="pt-PT"/>
          </a:p>
        </p:txBody>
      </p:sp>
    </p:spTree>
    <p:extLst>
      <p:ext uri="{BB962C8B-B14F-4D97-AF65-F5344CB8AC3E}">
        <p14:creationId xmlns:p14="http://schemas.microsoft.com/office/powerpoint/2010/main" val="71573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Image-text matching is one of the fundamental topics in this field, which refers to measuring the visual semantic similarity between a sentence and an image. </a:t>
            </a:r>
          </a:p>
          <a:p>
            <a:endParaRPr lang="en-US" dirty="0"/>
          </a:p>
          <a:p>
            <a:r>
              <a:rPr lang="en-US" dirty="0"/>
              <a:t>It has been widely adopted to various applications such as the retrieval of text descriptions from image queries or image search for given sentences. </a:t>
            </a:r>
          </a:p>
          <a:p>
            <a:endParaRPr lang="en-US" dirty="0"/>
          </a:p>
          <a:p>
            <a:r>
              <a:rPr lang="en-US" dirty="0"/>
              <a:t>Although a lot of progress has been achieved in this area, it is still a challenge problem due to the huge visual semantic discrepancy. </a:t>
            </a:r>
          </a:p>
          <a:p>
            <a:endParaRPr lang="en-US" dirty="0"/>
          </a:p>
          <a:p>
            <a:r>
              <a:rPr lang="en-US" dirty="0"/>
              <a:t>When people describe what they see in the picture using natural language, it can be observed that the descriptions will not only include the objects, salient stuff, but also will organize their interactions, relative positions and other high-level semantic concepts.</a:t>
            </a:r>
            <a:endParaRPr lang="pt-PT" dirty="0"/>
          </a:p>
        </p:txBody>
      </p:sp>
      <p:sp>
        <p:nvSpPr>
          <p:cNvPr id="4" name="Slide Number Placeholder 3"/>
          <p:cNvSpPr>
            <a:spLocks noGrp="1"/>
          </p:cNvSpPr>
          <p:nvPr>
            <p:ph type="sldNum" sz="quarter" idx="5"/>
          </p:nvPr>
        </p:nvSpPr>
        <p:spPr/>
        <p:txBody>
          <a:bodyPr/>
          <a:lstStyle/>
          <a:p>
            <a:fld id="{A44CF588-3323-4A2D-92CB-D7AFC45B62FD}" type="slidenum">
              <a:rPr lang="pt-PT" smtClean="0"/>
              <a:t>35</a:t>
            </a:fld>
            <a:endParaRPr lang="pt-PT"/>
          </a:p>
        </p:txBody>
      </p:sp>
    </p:spTree>
    <p:extLst>
      <p:ext uri="{BB962C8B-B14F-4D97-AF65-F5344CB8AC3E}">
        <p14:creationId xmlns:p14="http://schemas.microsoft.com/office/powerpoint/2010/main" val="189354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A44CF588-3323-4A2D-92CB-D7AFC45B62FD}" type="slidenum">
              <a:rPr lang="pt-PT" smtClean="0"/>
              <a:t>43</a:t>
            </a:fld>
            <a:endParaRPr lang="pt-PT"/>
          </a:p>
        </p:txBody>
      </p:sp>
    </p:spTree>
    <p:extLst>
      <p:ext uri="{BB962C8B-B14F-4D97-AF65-F5344CB8AC3E}">
        <p14:creationId xmlns:p14="http://schemas.microsoft.com/office/powerpoint/2010/main" val="3406017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A44CF588-3323-4A2D-92CB-D7AFC45B62FD}" type="slidenum">
              <a:rPr lang="pt-PT" smtClean="0"/>
              <a:t>44</a:t>
            </a:fld>
            <a:endParaRPr lang="pt-PT"/>
          </a:p>
        </p:txBody>
      </p:sp>
    </p:spTree>
    <p:extLst>
      <p:ext uri="{BB962C8B-B14F-4D97-AF65-F5344CB8AC3E}">
        <p14:creationId xmlns:p14="http://schemas.microsoft.com/office/powerpoint/2010/main" val="67550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CA1450-A104-482C-8478-9F9B391D3A57}" type="datetime1">
              <a:rPr lang="pt-PT" smtClean="0"/>
              <a:t>12/04/2022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4211732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3DE641-BB35-414A-BE52-ADE22F36FC61}" type="datetime1">
              <a:rPr lang="pt-PT" smtClean="0"/>
              <a:t>12/04/2022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337199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EB1AFB7-367C-4489-B44D-AAFEFEB3BE9E}" type="datetime1">
              <a:rPr lang="pt-PT" smtClean="0"/>
              <a:t>12/04/2022</a:t>
            </a:fld>
            <a:endParaRPr lang="pt-PT"/>
          </a:p>
        </p:txBody>
      </p:sp>
      <p:sp>
        <p:nvSpPr>
          <p:cNvPr id="5" name="Footer Placeholder 4"/>
          <p:cNvSpPr>
            <a:spLocks noGrp="1"/>
          </p:cNvSpPr>
          <p:nvPr>
            <p:ph type="ftr" sz="quarter" idx="11"/>
          </p:nvPr>
        </p:nvSpPr>
        <p:spPr>
          <a:xfrm>
            <a:off x="3776135" y="6422854"/>
            <a:ext cx="4279669" cy="365125"/>
          </a:xfrm>
        </p:spPr>
        <p:txBody>
          <a:bodyPr/>
          <a:lstStyle/>
          <a:p>
            <a:endParaRPr lang="pt-PT"/>
          </a:p>
        </p:txBody>
      </p:sp>
      <p:sp>
        <p:nvSpPr>
          <p:cNvPr id="6" name="Slide Number Placeholder 5"/>
          <p:cNvSpPr>
            <a:spLocks noGrp="1"/>
          </p:cNvSpPr>
          <p:nvPr>
            <p:ph type="sldNum" sz="quarter" idx="12"/>
          </p:nvPr>
        </p:nvSpPr>
        <p:spPr>
          <a:xfrm>
            <a:off x="8073048" y="6422854"/>
            <a:ext cx="879759" cy="365125"/>
          </a:xfrm>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194381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E0DD3-1244-49EE-B6A9-84FFD79AB060}" type="datetime1">
              <a:rPr lang="pt-PT" smtClean="0"/>
              <a:t>12/04/2022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942847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8D67A0D-479D-4EAE-B592-574C74FF3CCF}" type="datetime1">
              <a:rPr lang="pt-PT" smtClean="0"/>
              <a:t>12/04/2022</a:t>
            </a:fld>
            <a:endParaRPr lang="pt-PT"/>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pt-PT"/>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088E0E1-DED1-48E1-86CB-5E4D8FB00527}" type="slidenum">
              <a:rPr lang="pt-PT" smtClean="0"/>
              <a:t>‹#›</a:t>
            </a:fld>
            <a:endParaRPr lang="pt-PT"/>
          </a:p>
        </p:txBody>
      </p:sp>
    </p:spTree>
    <p:extLst>
      <p:ext uri="{BB962C8B-B14F-4D97-AF65-F5344CB8AC3E}">
        <p14:creationId xmlns:p14="http://schemas.microsoft.com/office/powerpoint/2010/main" val="12163594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EF51A-CE8E-44DD-AAA6-4A53358B0C64}" type="datetime1">
              <a:rPr lang="pt-PT" smtClean="0"/>
              <a:t>12/04/2022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225718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FBDDEA-2A26-43F0-9B5F-50D051C2EF49}" type="datetime1">
              <a:rPr lang="pt-PT" smtClean="0"/>
              <a:t>12/04/2022</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315977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177574-1F87-4F3A-8E6F-B9F620F4ADE8}" type="datetime1">
              <a:rPr lang="pt-PT" smtClean="0"/>
              <a:t>12/04/2022</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57668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8C092C-8E83-44AA-AD53-B336B1B5AE68}" type="datetime1">
              <a:rPr lang="pt-PT" smtClean="0"/>
              <a:t>12/04/2022</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52829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BFA020-4BB5-4642-8EA8-9E4C29588A1D}" type="datetime1">
              <a:rPr lang="pt-PT" smtClean="0"/>
              <a:t>12/04/2022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3477082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DC4204-0D39-4102-A11D-C79AFB8E435A}" type="datetime1">
              <a:rPr lang="pt-PT" smtClean="0"/>
              <a:t>12/04/2022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088E0E1-DED1-48E1-86CB-5E4D8FB00527}" type="slidenum">
              <a:rPr lang="pt-PT" smtClean="0"/>
              <a:t>‹#›</a:t>
            </a:fld>
            <a:endParaRPr lang="pt-PT"/>
          </a:p>
        </p:txBody>
      </p:sp>
    </p:spTree>
    <p:extLst>
      <p:ext uri="{BB962C8B-B14F-4D97-AF65-F5344CB8AC3E}">
        <p14:creationId xmlns:p14="http://schemas.microsoft.com/office/powerpoint/2010/main" val="187529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2EB1896-D4F0-48B9-AD6F-31B62C065891}" type="datetime1">
              <a:rPr lang="pt-PT" smtClean="0"/>
              <a:t>12/04/2022</a:t>
            </a:fld>
            <a:endParaRPr lang="pt-PT"/>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pt-PT"/>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088E0E1-DED1-48E1-86CB-5E4D8FB00527}" type="slidenum">
              <a:rPr lang="pt-PT" smtClean="0"/>
              <a:t>‹#›</a:t>
            </a:fld>
            <a:endParaRPr lang="pt-PT"/>
          </a:p>
        </p:txBody>
      </p:sp>
    </p:spTree>
    <p:extLst>
      <p:ext uri="{BB962C8B-B14F-4D97-AF65-F5344CB8AC3E}">
        <p14:creationId xmlns:p14="http://schemas.microsoft.com/office/powerpoint/2010/main" val="40280911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h3ij3F3cPIk?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3" Type="http://schemas.openxmlformats.org/officeDocument/2006/relationships/hyperlink" Target="https://towardsdatascience.com/masked-language-modelling-with-bert-7d49793e5d2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medium.com/georgian-impact-blog/how-to-incorporate-tabular-data-with-huggingface-transformers-b70ac45fcfb4" TargetMode="External"/><Relationship Id="rId4" Type="http://schemas.openxmlformats.org/officeDocument/2006/relationships/hyperlink" Target="https://github.com/topics/masked-image-model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C139-C915-4361-876A-2D3243500D2A}"/>
              </a:ext>
            </a:extLst>
          </p:cNvPr>
          <p:cNvSpPr>
            <a:spLocks noGrp="1"/>
          </p:cNvSpPr>
          <p:nvPr>
            <p:ph type="ctrTitle"/>
          </p:nvPr>
        </p:nvSpPr>
        <p:spPr/>
        <p:txBody>
          <a:bodyPr/>
          <a:lstStyle/>
          <a:p>
            <a:r>
              <a:rPr lang="pt-PT" dirty="0"/>
              <a:t>FLAVA</a:t>
            </a:r>
          </a:p>
        </p:txBody>
      </p:sp>
      <p:sp>
        <p:nvSpPr>
          <p:cNvPr id="3" name="Subtitle 2">
            <a:extLst>
              <a:ext uri="{FF2B5EF4-FFF2-40B4-BE49-F238E27FC236}">
                <a16:creationId xmlns:a16="http://schemas.microsoft.com/office/drawing/2014/main" id="{8A2B06C1-A37D-4CD2-959B-1175117D4D88}"/>
              </a:ext>
            </a:extLst>
          </p:cNvPr>
          <p:cNvSpPr>
            <a:spLocks noGrp="1"/>
          </p:cNvSpPr>
          <p:nvPr>
            <p:ph type="subTitle" idx="1"/>
          </p:nvPr>
        </p:nvSpPr>
        <p:spPr/>
        <p:txBody>
          <a:bodyPr/>
          <a:lstStyle/>
          <a:p>
            <a:r>
              <a:rPr lang="en-US" dirty="0"/>
              <a:t>A Foundational Language And Vision Alignment Model</a:t>
            </a:r>
            <a:endParaRPr lang="pt-PT" dirty="0"/>
          </a:p>
        </p:txBody>
      </p:sp>
    </p:spTree>
    <p:extLst>
      <p:ext uri="{BB962C8B-B14F-4D97-AF65-F5344CB8AC3E}">
        <p14:creationId xmlns:p14="http://schemas.microsoft.com/office/powerpoint/2010/main" val="2513267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B765-CFE2-4AB3-AA05-0917706AC7C0}"/>
              </a:ext>
            </a:extLst>
          </p:cNvPr>
          <p:cNvSpPr>
            <a:spLocks noGrp="1"/>
          </p:cNvSpPr>
          <p:nvPr>
            <p:ph type="title"/>
          </p:nvPr>
        </p:nvSpPr>
        <p:spPr/>
        <p:txBody>
          <a:bodyPr/>
          <a:lstStyle/>
          <a:p>
            <a:r>
              <a:rPr lang="pt-PT" dirty="0" err="1"/>
              <a:t>Vision</a:t>
            </a:r>
            <a:r>
              <a:rPr lang="pt-PT" dirty="0"/>
              <a:t> </a:t>
            </a:r>
            <a:r>
              <a:rPr lang="pt-PT" dirty="0" err="1"/>
              <a:t>Transformer</a:t>
            </a:r>
            <a:endParaRPr lang="pt-PT" dirty="0"/>
          </a:p>
        </p:txBody>
      </p:sp>
      <p:sp>
        <p:nvSpPr>
          <p:cNvPr id="5" name="Content Placeholder 4">
            <a:extLst>
              <a:ext uri="{FF2B5EF4-FFF2-40B4-BE49-F238E27FC236}">
                <a16:creationId xmlns:a16="http://schemas.microsoft.com/office/drawing/2014/main" id="{4F5F948A-F601-43F3-9CE1-BA7C4B053298}"/>
              </a:ext>
            </a:extLst>
          </p:cNvPr>
          <p:cNvSpPr txBox="1">
            <a:spLocks noGrp="1"/>
          </p:cNvSpPr>
          <p:nvPr>
            <p:ph idx="1"/>
          </p:nvPr>
        </p:nvSpPr>
        <p:spPr>
          <a:xfrm>
            <a:off x="1203325" y="2011363"/>
            <a:ext cx="9783763" cy="2763834"/>
          </a:xfrm>
          <a:prstGeom prst="rect">
            <a:avLst/>
          </a:prstGeom>
          <a:noFill/>
        </p:spPr>
        <p:txBody>
          <a:bodyPr wrap="square" rtlCol="0">
            <a:spAutoFit/>
          </a:bodyPr>
          <a:lstStyle/>
          <a:p>
            <a:pPr marL="457200" indent="-457200">
              <a:buFont typeface="+mj-lt"/>
              <a:buAutoNum type="arabicPeriod"/>
            </a:pPr>
            <a:r>
              <a:rPr lang="en-US" b="0" i="0" dirty="0">
                <a:effectLst/>
                <a:latin typeface="Optimistic Text"/>
              </a:rPr>
              <a:t>In this model, each spatial location builds its representation by “attending” to the other locations. </a:t>
            </a:r>
          </a:p>
          <a:p>
            <a:pPr marL="457200" indent="-457200">
              <a:buFont typeface="+mj-lt"/>
              <a:buAutoNum type="arabicPeriod"/>
            </a:pPr>
            <a:r>
              <a:rPr lang="en-US" dirty="0">
                <a:latin typeface="Optimistic Text"/>
              </a:rPr>
              <a:t>B</a:t>
            </a:r>
            <a:r>
              <a:rPr lang="en-US" b="0" i="0" dirty="0">
                <a:effectLst/>
                <a:latin typeface="Optimistic Text"/>
              </a:rPr>
              <a:t>y “looking” at other, potentially distant pieces of the image, the network builds a rich, high-level understanding of the scene.</a:t>
            </a:r>
          </a:p>
          <a:p>
            <a:pPr marL="457200" indent="-457200">
              <a:buFont typeface="+mj-lt"/>
              <a:buAutoNum type="arabicPeriod"/>
            </a:pPr>
            <a:r>
              <a:rPr lang="en-US" b="0" i="0" dirty="0">
                <a:effectLst/>
                <a:latin typeface="Optimistic Text"/>
              </a:rPr>
              <a:t>When visualizing the local attention maps in the network, we see that they correspond to coherent semantic regions in the image.</a:t>
            </a:r>
          </a:p>
          <a:p>
            <a:endParaRPr lang="pt-PT" dirty="0"/>
          </a:p>
        </p:txBody>
      </p:sp>
      <p:pic>
        <p:nvPicPr>
          <p:cNvPr id="6" name="Content Placeholder 4">
            <a:extLst>
              <a:ext uri="{FF2B5EF4-FFF2-40B4-BE49-F238E27FC236}">
                <a16:creationId xmlns:a16="http://schemas.microsoft.com/office/drawing/2014/main" id="{BCA87B7C-9F9D-46E1-BA1B-6C32D4E7B47F}"/>
              </a:ext>
            </a:extLst>
          </p:cNvPr>
          <p:cNvPicPr>
            <a:picLocks noChangeAspect="1"/>
          </p:cNvPicPr>
          <p:nvPr/>
        </p:nvPicPr>
        <p:blipFill>
          <a:blip r:embed="rId2"/>
          <a:stretch>
            <a:fillRect/>
          </a:stretch>
        </p:blipFill>
        <p:spPr>
          <a:xfrm>
            <a:off x="3635261" y="4365565"/>
            <a:ext cx="4127589" cy="2208259"/>
          </a:xfrm>
          <a:prstGeom prst="roundRect">
            <a:avLst/>
          </a:prstGeom>
        </p:spPr>
      </p:pic>
    </p:spTree>
    <p:extLst>
      <p:ext uri="{BB962C8B-B14F-4D97-AF65-F5344CB8AC3E}">
        <p14:creationId xmlns:p14="http://schemas.microsoft.com/office/powerpoint/2010/main" val="93033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F6EE-5736-404F-B0E8-EC2B4DAE60A4}"/>
              </a:ext>
            </a:extLst>
          </p:cNvPr>
          <p:cNvSpPr>
            <a:spLocks noGrp="1"/>
          </p:cNvSpPr>
          <p:nvPr>
            <p:ph type="title"/>
          </p:nvPr>
        </p:nvSpPr>
        <p:spPr/>
        <p:txBody>
          <a:bodyPr/>
          <a:lstStyle/>
          <a:p>
            <a:r>
              <a:rPr lang="pt-PT" dirty="0" err="1"/>
              <a:t>Vision</a:t>
            </a:r>
            <a:r>
              <a:rPr lang="pt-PT" dirty="0"/>
              <a:t> </a:t>
            </a:r>
            <a:r>
              <a:rPr lang="pt-PT" dirty="0" err="1"/>
              <a:t>Transformers</a:t>
            </a:r>
            <a:r>
              <a:rPr lang="pt-PT" dirty="0"/>
              <a:t> </a:t>
            </a:r>
            <a:r>
              <a:rPr lang="pt-PT" dirty="0" err="1"/>
              <a:t>vs</a:t>
            </a:r>
            <a:r>
              <a:rPr lang="pt-PT" dirty="0"/>
              <a:t> </a:t>
            </a:r>
            <a:r>
              <a:rPr lang="pt-PT" dirty="0" err="1"/>
              <a:t>CNNs</a:t>
            </a:r>
            <a:endParaRPr lang="pt-PT" dirty="0"/>
          </a:p>
        </p:txBody>
      </p:sp>
      <p:sp>
        <p:nvSpPr>
          <p:cNvPr id="3" name="Content Placeholder 2">
            <a:extLst>
              <a:ext uri="{FF2B5EF4-FFF2-40B4-BE49-F238E27FC236}">
                <a16:creationId xmlns:a16="http://schemas.microsoft.com/office/drawing/2014/main" id="{D90062CF-E086-491B-92D7-E6FDBBE452BF}"/>
              </a:ext>
            </a:extLst>
          </p:cNvPr>
          <p:cNvSpPr>
            <a:spLocks noGrp="1"/>
          </p:cNvSpPr>
          <p:nvPr>
            <p:ph idx="1"/>
          </p:nvPr>
        </p:nvSpPr>
        <p:spPr/>
        <p:txBody>
          <a:bodyPr>
            <a:normAutofit/>
          </a:bodyPr>
          <a:lstStyle/>
          <a:p>
            <a:r>
              <a:rPr lang="en-US" b="0" i="0" dirty="0">
                <a:effectLst/>
              </a:rPr>
              <a:t>The inductive bias (also known as learning bias) of a learning algorithm is </a:t>
            </a:r>
            <a:r>
              <a:rPr lang="en-US" b="1" i="0" dirty="0">
                <a:effectLst/>
              </a:rPr>
              <a:t>the set of assumptions that the learner uses to predict outputs of given inputs that it has not encountered</a:t>
            </a:r>
            <a:r>
              <a:rPr lang="en-US" b="0" i="0" dirty="0">
                <a:effectLst/>
              </a:rPr>
              <a:t>. </a:t>
            </a:r>
          </a:p>
          <a:p>
            <a:r>
              <a:rPr lang="en-US" dirty="0"/>
              <a:t>The Vision Transformer has </a:t>
            </a:r>
            <a:r>
              <a:rPr lang="en-US" b="1" dirty="0"/>
              <a:t>much less image-specific inductive bias </a:t>
            </a:r>
            <a:r>
              <a:rPr lang="en-US" dirty="0"/>
              <a:t>than CNNs. </a:t>
            </a:r>
          </a:p>
          <a:p>
            <a:r>
              <a:rPr lang="en-US" dirty="0"/>
              <a:t>In CNNs, locality, </a:t>
            </a:r>
            <a:r>
              <a:rPr lang="en-US" b="1" dirty="0"/>
              <a:t>two-dimensional neighborhood structure</a:t>
            </a:r>
            <a:r>
              <a:rPr lang="en-US" dirty="0"/>
              <a:t>, and </a:t>
            </a:r>
            <a:r>
              <a:rPr lang="en-US" b="1" dirty="0"/>
              <a:t>translation equivariance </a:t>
            </a:r>
            <a:r>
              <a:rPr lang="en-US" dirty="0"/>
              <a:t>are baked into each layer throughout the whole model. </a:t>
            </a:r>
          </a:p>
          <a:p>
            <a:r>
              <a:rPr lang="en-US" dirty="0"/>
              <a:t>In </a:t>
            </a:r>
            <a:r>
              <a:rPr lang="en-US" dirty="0" err="1"/>
              <a:t>ViT</a:t>
            </a:r>
            <a:r>
              <a:rPr lang="en-US" dirty="0"/>
              <a:t>, </a:t>
            </a:r>
            <a:r>
              <a:rPr lang="en-US" b="1" dirty="0"/>
              <a:t>only MLP layers are local and translationally equivariant</a:t>
            </a:r>
            <a:r>
              <a:rPr lang="en-US" dirty="0"/>
              <a:t>, while the self-attention layers are global. </a:t>
            </a:r>
          </a:p>
          <a:p>
            <a:r>
              <a:rPr lang="en-US" dirty="0"/>
              <a:t>The </a:t>
            </a:r>
            <a:r>
              <a:rPr lang="en-US" b="1" dirty="0"/>
              <a:t>position embeddings at initialization time carry no information about the 2D positions </a:t>
            </a:r>
            <a:r>
              <a:rPr lang="en-US" dirty="0"/>
              <a:t>of the patches and all spatial relations between the patches have to be learned from scratch. </a:t>
            </a:r>
            <a:endParaRPr lang="en-US" b="0" i="0" dirty="0">
              <a:solidFill>
                <a:srgbClr val="202124"/>
              </a:solidFill>
              <a:effectLst/>
              <a:latin typeface="arial" panose="020B0604020202020204" pitchFamily="34" charset="0"/>
            </a:endParaRPr>
          </a:p>
          <a:p>
            <a:pPr marL="0" indent="0">
              <a:buNone/>
            </a:pPr>
            <a:endParaRPr lang="pt-PT" dirty="0"/>
          </a:p>
        </p:txBody>
      </p:sp>
      <p:pic>
        <p:nvPicPr>
          <p:cNvPr id="7" name="Picture 6">
            <a:extLst>
              <a:ext uri="{FF2B5EF4-FFF2-40B4-BE49-F238E27FC236}">
                <a16:creationId xmlns:a16="http://schemas.microsoft.com/office/drawing/2014/main" id="{2FE393B5-A129-47B6-9D5C-8501228BC79F}"/>
              </a:ext>
            </a:extLst>
          </p:cNvPr>
          <p:cNvPicPr>
            <a:picLocks noChangeAspect="1"/>
          </p:cNvPicPr>
          <p:nvPr/>
        </p:nvPicPr>
        <p:blipFill>
          <a:blip r:embed="rId2"/>
          <a:stretch>
            <a:fillRect/>
          </a:stretch>
        </p:blipFill>
        <p:spPr>
          <a:xfrm>
            <a:off x="410391" y="2011680"/>
            <a:ext cx="11369136" cy="4046220"/>
          </a:xfrm>
          <a:prstGeom prst="rect">
            <a:avLst/>
          </a:prstGeom>
        </p:spPr>
      </p:pic>
    </p:spTree>
    <p:extLst>
      <p:ext uri="{BB962C8B-B14F-4D97-AF65-F5344CB8AC3E}">
        <p14:creationId xmlns:p14="http://schemas.microsoft.com/office/powerpoint/2010/main" val="393893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4CAE-EA70-4716-B08E-F0214036B5AF}"/>
              </a:ext>
            </a:extLst>
          </p:cNvPr>
          <p:cNvSpPr>
            <a:spLocks noGrp="1"/>
          </p:cNvSpPr>
          <p:nvPr>
            <p:ph type="title"/>
          </p:nvPr>
        </p:nvSpPr>
        <p:spPr>
          <a:xfrm>
            <a:off x="1202919" y="284176"/>
            <a:ext cx="9784080" cy="1508760"/>
          </a:xfrm>
        </p:spPr>
        <p:txBody>
          <a:bodyPr>
            <a:normAutofit/>
          </a:bodyPr>
          <a:lstStyle/>
          <a:p>
            <a:r>
              <a:rPr lang="pt-PT" dirty="0"/>
              <a:t>Flava </a:t>
            </a:r>
            <a:r>
              <a:rPr lang="pt-PT" dirty="0" err="1"/>
              <a:t>Model</a:t>
            </a:r>
            <a:r>
              <a:rPr lang="pt-PT" dirty="0"/>
              <a:t> - </a:t>
            </a:r>
            <a:r>
              <a:rPr lang="pt-PT" dirty="0" err="1"/>
              <a:t>Image</a:t>
            </a:r>
            <a:r>
              <a:rPr lang="pt-PT" dirty="0"/>
              <a:t> </a:t>
            </a:r>
            <a:r>
              <a:rPr lang="pt-PT" dirty="0" err="1"/>
              <a:t>Encoder</a:t>
            </a:r>
            <a:endParaRPr lang="pt-PT"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8B6AB4-8A75-4FEC-A30F-B5759E244FC2}"/>
                  </a:ext>
                </a:extLst>
              </p:cNvPr>
              <p:cNvSpPr>
                <a:spLocks noGrp="1"/>
              </p:cNvSpPr>
              <p:nvPr>
                <p:ph idx="1"/>
              </p:nvPr>
            </p:nvSpPr>
            <p:spPr>
              <a:xfrm>
                <a:off x="1202920" y="2011680"/>
                <a:ext cx="4557800" cy="4206240"/>
              </a:xfrm>
            </p:spPr>
            <p:txBody>
              <a:bodyPr>
                <a:normAutofit/>
              </a:bodyPr>
              <a:lstStyle/>
              <a:p>
                <a:pPr marL="0" indent="0">
                  <a:buNone/>
                </a:pPr>
                <a:r>
                  <a:rPr lang="en-US" sz="1700" dirty="0"/>
                  <a:t>The </a:t>
                </a:r>
                <a:r>
                  <a:rPr lang="en-US" sz="1700" b="1" dirty="0" err="1"/>
                  <a:t>ViT</a:t>
                </a:r>
                <a:r>
                  <a:rPr lang="en-US" sz="1700" b="1" dirty="0"/>
                  <a:t>-B/16  </a:t>
                </a:r>
                <a:r>
                  <a:rPr lang="en-US" sz="1700" dirty="0"/>
                  <a:t>architecture is adopted for the image encoder.</a:t>
                </a:r>
              </a:p>
              <a:p>
                <a:pPr marL="0" indent="0">
                  <a:buNone/>
                </a:pPr>
                <a:r>
                  <a:rPr lang="en-US" sz="1700" dirty="0"/>
                  <a:t>Given </a:t>
                </a:r>
                <a:r>
                  <a:rPr lang="en-US" sz="1700" b="1" dirty="0"/>
                  <a:t>an input image</a:t>
                </a:r>
                <a:r>
                  <a:rPr lang="en-US" sz="1700" dirty="0"/>
                  <a:t>:</a:t>
                </a:r>
              </a:p>
              <a:p>
                <a:pPr marL="457200" indent="-457200">
                  <a:buFont typeface="+mj-lt"/>
                  <a:buAutoNum type="arabicPeriod"/>
                </a:pPr>
                <a:r>
                  <a:rPr lang="en-US" sz="1700" dirty="0"/>
                  <a:t> the image is resized to a </a:t>
                </a:r>
                <a:r>
                  <a:rPr lang="en-US" sz="1700" b="1" dirty="0"/>
                  <a:t>fixed size </a:t>
                </a:r>
              </a:p>
              <a:p>
                <a:pPr marL="457200" indent="-457200">
                  <a:buFont typeface="+mj-lt"/>
                  <a:buAutoNum type="arabicPeriod"/>
                </a:pPr>
                <a:r>
                  <a:rPr lang="en-US" sz="1700" dirty="0"/>
                  <a:t>the image is split into </a:t>
                </a:r>
                <a:r>
                  <a:rPr lang="en-US" sz="1700" b="1" dirty="0"/>
                  <a:t>patches</a:t>
                </a:r>
              </a:p>
              <a:p>
                <a:pPr marL="457200" indent="-457200">
                  <a:buFont typeface="+mj-lt"/>
                  <a:buAutoNum type="arabicPeriod"/>
                </a:pPr>
                <a:r>
                  <a:rPr lang="en-US" sz="1700" dirty="0"/>
                  <a:t>The </a:t>
                </a:r>
                <a:r>
                  <a:rPr lang="en-US" sz="1700" b="1" dirty="0"/>
                  <a:t>patches are linearly embedded and fed into a transformer model </a:t>
                </a:r>
                <a:r>
                  <a:rPr lang="en-US" sz="1700" dirty="0"/>
                  <a:t>(along with positional embeddings and an extra image classification token</a:t>
                </a:r>
                <a14:m>
                  <m:oMath xmlns:m="http://schemas.openxmlformats.org/officeDocument/2006/math">
                    <m:d>
                      <m:dPr>
                        <m:begChr m:val="["/>
                        <m:endChr m:val="]"/>
                        <m:ctrlPr>
                          <a:rPr lang="pt-PT" sz="1700" b="1" i="1">
                            <a:latin typeface="Cambria Math" panose="02040503050406030204" pitchFamily="18" charset="0"/>
                          </a:rPr>
                        </m:ctrlPr>
                      </m:dPr>
                      <m:e>
                        <m:r>
                          <a:rPr lang="pt-PT" sz="1700" b="1" i="1">
                            <a:latin typeface="Cambria Math" panose="02040503050406030204" pitchFamily="18" charset="0"/>
                          </a:rPr>
                          <m:t>𝑪𝑳𝑺</m:t>
                        </m:r>
                        <m:r>
                          <a:rPr lang="pt-PT" sz="1700" b="1" i="1">
                            <a:latin typeface="Cambria Math" panose="02040503050406030204" pitchFamily="18" charset="0"/>
                          </a:rPr>
                          <m:t>_</m:t>
                        </m:r>
                        <m:r>
                          <a:rPr lang="pt-PT" sz="1700" b="1" i="1">
                            <a:latin typeface="Cambria Math" panose="02040503050406030204" pitchFamily="18" charset="0"/>
                          </a:rPr>
                          <m:t>𝑰</m:t>
                        </m:r>
                      </m:e>
                    </m:d>
                  </m:oMath>
                </a14:m>
                <a:r>
                  <a:rPr lang="en-US" sz="1700" dirty="0"/>
                  <a:t>). </a:t>
                </a:r>
              </a:p>
              <a:p>
                <a:pPr marL="457200" indent="-457200">
                  <a:buFont typeface="+mj-lt"/>
                  <a:buAutoNum type="arabicPeriod"/>
                </a:pPr>
                <a:r>
                  <a:rPr lang="en-US" sz="1700" dirty="0"/>
                  <a:t>The image encoder output is a list of image </a:t>
                </a:r>
                <a:r>
                  <a:rPr lang="en-US" sz="1700" b="1" dirty="0"/>
                  <a:t>hidden state vectors </a:t>
                </a:r>
                <a14:m>
                  <m:oMath xmlns:m="http://schemas.openxmlformats.org/officeDocument/2006/math">
                    <m:sSub>
                      <m:sSubPr>
                        <m:ctrlPr>
                          <a:rPr lang="en-US" sz="1700" b="1" i="1">
                            <a:latin typeface="Cambria Math" panose="02040503050406030204" pitchFamily="18" charset="0"/>
                          </a:rPr>
                        </m:ctrlPr>
                      </m:sSubPr>
                      <m:e>
                        <m:r>
                          <a:rPr lang="pt-PT" sz="1700" b="1" i="1">
                            <a:latin typeface="Cambria Math" panose="02040503050406030204" pitchFamily="18" charset="0"/>
                          </a:rPr>
                          <m:t>{</m:t>
                        </m:r>
                        <m:r>
                          <a:rPr lang="pt-PT" sz="1700" b="1" i="1">
                            <a:latin typeface="Cambria Math" panose="02040503050406030204" pitchFamily="18" charset="0"/>
                          </a:rPr>
                          <m:t>𝒉</m:t>
                        </m:r>
                      </m:e>
                      <m:sub>
                        <m:r>
                          <a:rPr lang="pt-PT" sz="1700" b="1" i="1">
                            <a:latin typeface="Cambria Math" panose="02040503050406030204" pitchFamily="18" charset="0"/>
                          </a:rPr>
                          <m:t>𝑰</m:t>
                        </m:r>
                      </m:sub>
                    </m:sSub>
                    <m:r>
                      <a:rPr lang="pt-PT" sz="1700" b="1" i="1">
                        <a:latin typeface="Cambria Math" panose="02040503050406030204" pitchFamily="18" charset="0"/>
                      </a:rPr>
                      <m:t>}</m:t>
                    </m:r>
                  </m:oMath>
                </a14:m>
                <a:r>
                  <a:rPr lang="en-US" sz="1700" dirty="0"/>
                  <a:t>, each corresponding to an image patch, plus an additional </a:t>
                </a:r>
                <a14:m>
                  <m:oMath xmlns:m="http://schemas.openxmlformats.org/officeDocument/2006/math">
                    <m:sSub>
                      <m:sSubPr>
                        <m:ctrlPr>
                          <a:rPr lang="en-US" sz="1700" b="1" i="1">
                            <a:latin typeface="Cambria Math" panose="02040503050406030204" pitchFamily="18" charset="0"/>
                          </a:rPr>
                        </m:ctrlPr>
                      </m:sSubPr>
                      <m:e>
                        <m:r>
                          <a:rPr lang="pt-PT" sz="1700" b="1" i="1">
                            <a:latin typeface="Cambria Math" panose="02040503050406030204" pitchFamily="18" charset="0"/>
                          </a:rPr>
                          <m:t>𝒉</m:t>
                        </m:r>
                      </m:e>
                      <m:sub>
                        <m:r>
                          <a:rPr lang="pt-PT" sz="1700" b="1" i="1">
                            <a:latin typeface="Cambria Math" panose="02040503050406030204" pitchFamily="18" charset="0"/>
                          </a:rPr>
                          <m:t>𝑪𝑳𝑺</m:t>
                        </m:r>
                        <m:r>
                          <a:rPr lang="pt-PT" sz="1700" b="1" i="1">
                            <a:latin typeface="Cambria Math" panose="02040503050406030204" pitchFamily="18" charset="0"/>
                          </a:rPr>
                          <m:t>,</m:t>
                        </m:r>
                        <m:r>
                          <a:rPr lang="pt-PT" sz="1700" b="1" i="1">
                            <a:latin typeface="Cambria Math" panose="02040503050406030204" pitchFamily="18" charset="0"/>
                          </a:rPr>
                          <m:t>𝑰</m:t>
                        </m:r>
                      </m:sub>
                    </m:sSub>
                  </m:oMath>
                </a14:m>
                <a:r>
                  <a:rPr lang="en-US" sz="1700" b="1" dirty="0"/>
                  <a:t> for </a:t>
                </a:r>
                <a14:m>
                  <m:oMath xmlns:m="http://schemas.openxmlformats.org/officeDocument/2006/math">
                    <m:d>
                      <m:dPr>
                        <m:begChr m:val="["/>
                        <m:endChr m:val="]"/>
                        <m:ctrlPr>
                          <a:rPr lang="pt-PT" sz="1700" b="1" i="1">
                            <a:latin typeface="Cambria Math" panose="02040503050406030204" pitchFamily="18" charset="0"/>
                          </a:rPr>
                        </m:ctrlPr>
                      </m:dPr>
                      <m:e>
                        <m:r>
                          <a:rPr lang="pt-PT" sz="1700" b="1" i="1">
                            <a:latin typeface="Cambria Math" panose="02040503050406030204" pitchFamily="18" charset="0"/>
                          </a:rPr>
                          <m:t>𝑪𝑳𝑺</m:t>
                        </m:r>
                        <m:r>
                          <a:rPr lang="pt-PT" sz="1700" b="1" i="1">
                            <a:latin typeface="Cambria Math" panose="02040503050406030204" pitchFamily="18" charset="0"/>
                          </a:rPr>
                          <m:t>_</m:t>
                        </m:r>
                        <m:r>
                          <a:rPr lang="pt-PT" sz="1700" b="1" i="1">
                            <a:latin typeface="Cambria Math" panose="02040503050406030204" pitchFamily="18" charset="0"/>
                          </a:rPr>
                          <m:t>𝑰</m:t>
                        </m:r>
                      </m:e>
                    </m:d>
                  </m:oMath>
                </a14:m>
                <a:r>
                  <a:rPr lang="en-US" sz="1700" dirty="0"/>
                  <a:t>. </a:t>
                </a:r>
                <a:endParaRPr lang="pt-PT" sz="1700" dirty="0"/>
              </a:p>
            </p:txBody>
          </p:sp>
        </mc:Choice>
        <mc:Fallback>
          <p:sp>
            <p:nvSpPr>
              <p:cNvPr id="3" name="Content Placeholder 2">
                <a:extLst>
                  <a:ext uri="{FF2B5EF4-FFF2-40B4-BE49-F238E27FC236}">
                    <a16:creationId xmlns:a16="http://schemas.microsoft.com/office/drawing/2014/main" id="{308B6AB4-8A75-4FEC-A30F-B5759E244FC2}"/>
                  </a:ext>
                </a:extLst>
              </p:cNvPr>
              <p:cNvSpPr>
                <a:spLocks noGrp="1" noRot="1" noChangeAspect="1" noMove="1" noResize="1" noEditPoints="1" noAdjustHandles="1" noChangeArrowheads="1" noChangeShapeType="1" noTextEdit="1"/>
              </p:cNvSpPr>
              <p:nvPr>
                <p:ph idx="1"/>
              </p:nvPr>
            </p:nvSpPr>
            <p:spPr>
              <a:xfrm>
                <a:off x="1202920" y="2011680"/>
                <a:ext cx="4557800" cy="4206240"/>
              </a:xfrm>
              <a:blipFill>
                <a:blip r:embed="rId2"/>
                <a:stretch>
                  <a:fillRect l="-802" t="-1014"/>
                </a:stretch>
              </a:blipFill>
            </p:spPr>
            <p:txBody>
              <a:bodyPr/>
              <a:lstStyle/>
              <a:p>
                <a:r>
                  <a:rPr lang="pt-PT">
                    <a:noFill/>
                  </a:rPr>
                  <a:t> </a:t>
                </a:r>
              </a:p>
            </p:txBody>
          </p:sp>
        </mc:Fallback>
      </mc:AlternateContent>
      <p:pic>
        <p:nvPicPr>
          <p:cNvPr id="5" name="Picture 4">
            <a:extLst>
              <a:ext uri="{FF2B5EF4-FFF2-40B4-BE49-F238E27FC236}">
                <a16:creationId xmlns:a16="http://schemas.microsoft.com/office/drawing/2014/main" id="{D87E3E4F-D90B-4355-8ED4-16375FF8F15C}"/>
              </a:ext>
            </a:extLst>
          </p:cNvPr>
          <p:cNvPicPr>
            <a:picLocks noChangeAspect="1"/>
          </p:cNvPicPr>
          <p:nvPr/>
        </p:nvPicPr>
        <p:blipFill>
          <a:blip r:embed="rId3"/>
          <a:stretch>
            <a:fillRect/>
          </a:stretch>
        </p:blipFill>
        <p:spPr>
          <a:xfrm>
            <a:off x="6702286" y="2842189"/>
            <a:ext cx="4742951" cy="2129488"/>
          </a:xfrm>
          <a:prstGeom prst="rect">
            <a:avLst/>
          </a:prstGeom>
        </p:spPr>
      </p:pic>
    </p:spTree>
    <p:extLst>
      <p:ext uri="{BB962C8B-B14F-4D97-AF65-F5344CB8AC3E}">
        <p14:creationId xmlns:p14="http://schemas.microsoft.com/office/powerpoint/2010/main" val="193158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8B0-1E15-41F0-B50C-9C1DDDA1A4A0}"/>
              </a:ext>
            </a:extLst>
          </p:cNvPr>
          <p:cNvSpPr>
            <a:spLocks noGrp="1"/>
          </p:cNvSpPr>
          <p:nvPr>
            <p:ph type="title"/>
          </p:nvPr>
        </p:nvSpPr>
        <p:spPr>
          <a:xfrm>
            <a:off x="1202919" y="284176"/>
            <a:ext cx="9784080" cy="1508760"/>
          </a:xfrm>
        </p:spPr>
        <p:txBody>
          <a:bodyPr>
            <a:normAutofit/>
          </a:bodyPr>
          <a:lstStyle/>
          <a:p>
            <a:r>
              <a:rPr lang="pt-PT" dirty="0"/>
              <a:t>FLAVA </a:t>
            </a:r>
            <a:r>
              <a:rPr lang="pt-PT" dirty="0" err="1"/>
              <a:t>Model</a:t>
            </a:r>
            <a:r>
              <a:rPr lang="pt-PT" dirty="0"/>
              <a:t> - </a:t>
            </a:r>
            <a:r>
              <a:rPr lang="pt-PT" dirty="0" err="1"/>
              <a:t>Text</a:t>
            </a:r>
            <a:r>
              <a:rPr lang="pt-PT" dirty="0"/>
              <a:t> </a:t>
            </a:r>
            <a:r>
              <a:rPr lang="pt-PT" dirty="0" err="1"/>
              <a:t>Encoder</a:t>
            </a:r>
            <a:endParaRPr lang="pt-P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BA346-0FBD-47FD-8BFB-E5C209275960}"/>
                  </a:ext>
                </a:extLst>
              </p:cNvPr>
              <p:cNvSpPr>
                <a:spLocks noGrp="1"/>
              </p:cNvSpPr>
              <p:nvPr>
                <p:ph idx="1"/>
              </p:nvPr>
            </p:nvSpPr>
            <p:spPr>
              <a:xfrm>
                <a:off x="1202920" y="2011680"/>
                <a:ext cx="4557800" cy="4206240"/>
              </a:xfrm>
            </p:spPr>
            <p:txBody>
              <a:bodyPr>
                <a:normAutofit lnSpcReduction="10000"/>
              </a:bodyPr>
              <a:lstStyle/>
              <a:p>
                <a:pPr marL="0" indent="0">
                  <a:buNone/>
                </a:pPr>
                <a:r>
                  <a:rPr lang="en-US" sz="1600" dirty="0"/>
                  <a:t>Given </a:t>
                </a:r>
                <a:r>
                  <a:rPr lang="en-US" sz="1600" b="1" dirty="0"/>
                  <a:t>an input piece of text </a:t>
                </a:r>
                <a:r>
                  <a:rPr lang="en-US" sz="1600" dirty="0"/>
                  <a:t>(e.g., a sentence or a pair of sentences):</a:t>
                </a:r>
              </a:p>
              <a:p>
                <a:pPr marL="457200" indent="-457200">
                  <a:buFont typeface="+mj-lt"/>
                  <a:buAutoNum type="arabicPeriod"/>
                </a:pPr>
                <a:r>
                  <a:rPr lang="en-US" sz="1600" dirty="0"/>
                  <a:t>The sentence is first </a:t>
                </a:r>
                <a:r>
                  <a:rPr lang="en-US" sz="1600" b="1" dirty="0"/>
                  <a:t>tokenized</a:t>
                </a:r>
              </a:p>
              <a:p>
                <a:pPr marL="457200" indent="-457200">
                  <a:buFont typeface="+mj-lt"/>
                  <a:buAutoNum type="arabicPeriod"/>
                </a:pPr>
                <a:r>
                  <a:rPr lang="en-US" sz="1600" dirty="0"/>
                  <a:t>The sentence is </a:t>
                </a:r>
                <a:r>
                  <a:rPr lang="en-US" sz="1600" b="1" dirty="0"/>
                  <a:t>embedded</a:t>
                </a:r>
                <a:r>
                  <a:rPr lang="en-US" sz="1600" dirty="0"/>
                  <a:t> into a list of word vectors. </a:t>
                </a:r>
              </a:p>
              <a:p>
                <a:pPr marL="457200" indent="-457200">
                  <a:buFont typeface="+mj-lt"/>
                  <a:buAutoNum type="arabicPeriod"/>
                </a:pPr>
                <a:r>
                  <a:rPr lang="en-US" sz="1600" dirty="0"/>
                  <a:t>Then, a </a:t>
                </a:r>
                <a:r>
                  <a:rPr lang="en-US" sz="1600" b="1" dirty="0"/>
                  <a:t>transformer model </a:t>
                </a:r>
                <a:r>
                  <a:rPr lang="en-US" sz="1600" dirty="0"/>
                  <a:t>is applied over the word vectors to encode them into a list of </a:t>
                </a:r>
                <a:r>
                  <a:rPr lang="en-US" sz="1600" b="1" dirty="0"/>
                  <a:t>hidden state vectors </a:t>
                </a:r>
                <a14:m>
                  <m:oMath xmlns:m="http://schemas.openxmlformats.org/officeDocument/2006/math">
                    <m:r>
                      <a:rPr lang="pt-PT" sz="1600" b="1" i="1">
                        <a:latin typeface="Cambria Math" panose="02040503050406030204" pitchFamily="18" charset="0"/>
                      </a:rPr>
                      <m:t>{</m:t>
                    </m:r>
                    <m:sSub>
                      <m:sSubPr>
                        <m:ctrlPr>
                          <a:rPr lang="pt-PT" sz="1600" b="1" i="1">
                            <a:latin typeface="Cambria Math" panose="02040503050406030204" pitchFamily="18" charset="0"/>
                          </a:rPr>
                        </m:ctrlPr>
                      </m:sSubPr>
                      <m:e>
                        <m:r>
                          <a:rPr lang="pt-PT" sz="1600" b="1" i="1">
                            <a:latin typeface="Cambria Math" panose="02040503050406030204" pitchFamily="18" charset="0"/>
                          </a:rPr>
                          <m:t>𝒉</m:t>
                        </m:r>
                      </m:e>
                      <m:sub>
                        <m:r>
                          <a:rPr lang="pt-PT" sz="1600" b="1" i="1">
                            <a:latin typeface="Cambria Math" panose="02040503050406030204" pitchFamily="18" charset="0"/>
                          </a:rPr>
                          <m:t>𝒕</m:t>
                        </m:r>
                      </m:sub>
                    </m:sSub>
                    <m:r>
                      <a:rPr lang="pt-PT" sz="1600" b="1" i="1">
                        <a:latin typeface="Cambria Math" panose="02040503050406030204" pitchFamily="18" charset="0"/>
                      </a:rPr>
                      <m:t>}</m:t>
                    </m:r>
                  </m:oMath>
                </a14:m>
                <a:r>
                  <a:rPr lang="en-US" sz="1600" dirty="0"/>
                  <a:t>, including </a:t>
                </a:r>
                <a14:m>
                  <m:oMath xmlns:m="http://schemas.openxmlformats.org/officeDocument/2006/math">
                    <m:sSub>
                      <m:sSubPr>
                        <m:ctrlPr>
                          <a:rPr lang="en-US" sz="1600" i="1">
                            <a:latin typeface="Cambria Math" panose="02040503050406030204" pitchFamily="18" charset="0"/>
                          </a:rPr>
                        </m:ctrlPr>
                      </m:sSubPr>
                      <m:e>
                        <m:r>
                          <a:rPr lang="pt-PT" sz="1600" b="0" i="1">
                            <a:latin typeface="Cambria Math" panose="02040503050406030204" pitchFamily="18" charset="0"/>
                          </a:rPr>
                          <m:t>h</m:t>
                        </m:r>
                      </m:e>
                      <m:sub>
                        <m:r>
                          <a:rPr lang="pt-PT" sz="1600" b="0" i="1">
                            <a:latin typeface="Cambria Math" panose="02040503050406030204" pitchFamily="18" charset="0"/>
                          </a:rPr>
                          <m:t>𝐶𝐿𝑆</m:t>
                        </m:r>
                        <m:r>
                          <a:rPr lang="pt-PT" sz="1600" b="0" i="1">
                            <a:latin typeface="Cambria Math" panose="02040503050406030204" pitchFamily="18" charset="0"/>
                          </a:rPr>
                          <m:t>,</m:t>
                        </m:r>
                        <m:r>
                          <a:rPr lang="pt-PT" sz="1600" b="0" i="1">
                            <a:latin typeface="Cambria Math" panose="02040503050406030204" pitchFamily="18" charset="0"/>
                          </a:rPr>
                          <m:t>𝑇</m:t>
                        </m:r>
                      </m:sub>
                    </m:sSub>
                  </m:oMath>
                </a14:m>
                <a:r>
                  <a:rPr lang="en-US" sz="1600" dirty="0"/>
                  <a:t> for the text classification </a:t>
                </a:r>
                <a14:m>
                  <m:oMath xmlns:m="http://schemas.openxmlformats.org/officeDocument/2006/math">
                    <m:r>
                      <a:rPr lang="pt-PT" sz="1600" b="0" i="1">
                        <a:latin typeface="Cambria Math" panose="02040503050406030204" pitchFamily="18" charset="0"/>
                      </a:rPr>
                      <m:t>[</m:t>
                    </m:r>
                    <m:r>
                      <a:rPr lang="pt-PT" sz="1600" b="0" i="1">
                        <a:latin typeface="Cambria Math" panose="02040503050406030204" pitchFamily="18" charset="0"/>
                      </a:rPr>
                      <m:t>𝐶𝐿𝑆</m:t>
                    </m:r>
                    <m:r>
                      <a:rPr lang="pt-PT" sz="1600" b="0" i="1">
                        <a:latin typeface="Cambria Math" panose="02040503050406030204" pitchFamily="18" charset="0"/>
                      </a:rPr>
                      <m:t>_</m:t>
                    </m:r>
                    <m:r>
                      <a:rPr lang="pt-PT" sz="1600" b="0" i="1">
                        <a:latin typeface="Cambria Math" panose="02040503050406030204" pitchFamily="18" charset="0"/>
                      </a:rPr>
                      <m:t>𝑇</m:t>
                    </m:r>
                    <m:r>
                      <a:rPr lang="pt-PT" sz="1600" b="0" i="1">
                        <a:latin typeface="Cambria Math" panose="02040503050406030204" pitchFamily="18" charset="0"/>
                      </a:rPr>
                      <m:t>]</m:t>
                    </m:r>
                  </m:oMath>
                </a14:m>
                <a:r>
                  <a:rPr lang="en-US" sz="1600" dirty="0"/>
                  <a:t> token. </a:t>
                </a:r>
              </a:p>
              <a:p>
                <a:pPr marL="0" indent="0">
                  <a:buNone/>
                </a:pPr>
                <a:r>
                  <a:rPr lang="en-US" sz="1600" dirty="0"/>
                  <a:t>Importantly, different from prior work, the text encoder has </a:t>
                </a:r>
                <a:r>
                  <a:rPr lang="en-US" sz="1600" b="1" dirty="0"/>
                  <a:t>exactly the same architecture as the visual encoder</a:t>
                </a:r>
                <a:r>
                  <a:rPr lang="en-US" sz="1600" dirty="0"/>
                  <a:t>. </a:t>
                </a:r>
              </a:p>
              <a:p>
                <a:pPr marL="0" indent="0">
                  <a:buNone/>
                </a:pPr>
                <a:r>
                  <a:rPr lang="en-US" sz="1600" dirty="0"/>
                  <a:t>The same Transformer architecture is used (but with </a:t>
                </a:r>
                <a:r>
                  <a:rPr lang="en-US" sz="1600" b="1" dirty="0"/>
                  <a:t>different parameters</a:t>
                </a:r>
                <a:r>
                  <a:rPr lang="en-US" sz="1600" dirty="0"/>
                  <a:t>) for both the visual and textual encoder, based on  </a:t>
                </a:r>
                <a:r>
                  <a:rPr lang="en-US" sz="1600" dirty="0" err="1"/>
                  <a:t>ViT</a:t>
                </a:r>
                <a:r>
                  <a:rPr lang="en-US" sz="1600" dirty="0"/>
                  <a:t>-B/16.</a:t>
                </a:r>
                <a:endParaRPr lang="pt-PT" sz="1600" dirty="0"/>
              </a:p>
            </p:txBody>
          </p:sp>
        </mc:Choice>
        <mc:Fallback xmlns="">
          <p:sp>
            <p:nvSpPr>
              <p:cNvPr id="3" name="Content Placeholder 2">
                <a:extLst>
                  <a:ext uri="{FF2B5EF4-FFF2-40B4-BE49-F238E27FC236}">
                    <a16:creationId xmlns:a16="http://schemas.microsoft.com/office/drawing/2014/main" id="{F37BA346-0FBD-47FD-8BFB-E5C209275960}"/>
                  </a:ext>
                </a:extLst>
              </p:cNvPr>
              <p:cNvSpPr>
                <a:spLocks noGrp="1" noRot="1" noChangeAspect="1" noMove="1" noResize="1" noEditPoints="1" noAdjustHandles="1" noChangeArrowheads="1" noChangeShapeType="1" noTextEdit="1"/>
              </p:cNvSpPr>
              <p:nvPr>
                <p:ph idx="1"/>
              </p:nvPr>
            </p:nvSpPr>
            <p:spPr>
              <a:xfrm>
                <a:off x="1202920" y="2011680"/>
                <a:ext cx="4557800" cy="4206240"/>
              </a:xfrm>
              <a:blipFill>
                <a:blip r:embed="rId2"/>
                <a:stretch>
                  <a:fillRect l="-668" t="-1449" r="-1070"/>
                </a:stretch>
              </a:blipFill>
            </p:spPr>
            <p:txBody>
              <a:bodyPr/>
              <a:lstStyle/>
              <a:p>
                <a:r>
                  <a:rPr lang="pt-PT">
                    <a:noFill/>
                  </a:rPr>
                  <a:t> </a:t>
                </a:r>
              </a:p>
            </p:txBody>
          </p:sp>
        </mc:Fallback>
      </mc:AlternateContent>
      <p:pic>
        <p:nvPicPr>
          <p:cNvPr id="5" name="Picture 4">
            <a:extLst>
              <a:ext uri="{FF2B5EF4-FFF2-40B4-BE49-F238E27FC236}">
                <a16:creationId xmlns:a16="http://schemas.microsoft.com/office/drawing/2014/main" id="{2084E5E9-892A-4C73-A663-3CA98F8E1B4B}"/>
              </a:ext>
            </a:extLst>
          </p:cNvPr>
          <p:cNvPicPr>
            <a:picLocks noChangeAspect="1"/>
          </p:cNvPicPr>
          <p:nvPr/>
        </p:nvPicPr>
        <p:blipFill>
          <a:blip r:embed="rId3"/>
          <a:stretch>
            <a:fillRect/>
          </a:stretch>
        </p:blipFill>
        <p:spPr>
          <a:xfrm>
            <a:off x="6095999" y="3066683"/>
            <a:ext cx="4742951" cy="1879282"/>
          </a:xfrm>
          <a:prstGeom prst="roundRect">
            <a:avLst/>
          </a:prstGeom>
        </p:spPr>
      </p:pic>
    </p:spTree>
    <p:extLst>
      <p:ext uri="{BB962C8B-B14F-4D97-AF65-F5344CB8AC3E}">
        <p14:creationId xmlns:p14="http://schemas.microsoft.com/office/powerpoint/2010/main" val="2657852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0BBF-BA8D-4684-9402-6F1FCF31CC6F}"/>
              </a:ext>
            </a:extLst>
          </p:cNvPr>
          <p:cNvSpPr>
            <a:spLocks noGrp="1"/>
          </p:cNvSpPr>
          <p:nvPr>
            <p:ph type="title"/>
          </p:nvPr>
        </p:nvSpPr>
        <p:spPr>
          <a:xfrm>
            <a:off x="1202919" y="284176"/>
            <a:ext cx="9784080" cy="1508760"/>
          </a:xfrm>
        </p:spPr>
        <p:txBody>
          <a:bodyPr>
            <a:normAutofit/>
          </a:bodyPr>
          <a:lstStyle/>
          <a:p>
            <a:r>
              <a:rPr lang="pt-PT"/>
              <a:t>Flava Model - Multimodal Encoder</a:t>
            </a:r>
            <a:endParaRPr lang="pt-P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5C00E-4F25-4332-B2FB-9CC91556EE0B}"/>
                  </a:ext>
                </a:extLst>
              </p:cNvPr>
              <p:cNvSpPr>
                <a:spLocks noGrp="1"/>
              </p:cNvSpPr>
              <p:nvPr>
                <p:ph idx="1"/>
              </p:nvPr>
            </p:nvSpPr>
            <p:spPr>
              <a:xfrm>
                <a:off x="1202920" y="2011680"/>
                <a:ext cx="4557800" cy="4206240"/>
              </a:xfrm>
            </p:spPr>
            <p:txBody>
              <a:bodyPr>
                <a:normAutofit/>
              </a:bodyPr>
              <a:lstStyle/>
              <a:p>
                <a:pPr marL="0" indent="0">
                  <a:buNone/>
                </a:pPr>
                <a:r>
                  <a:rPr lang="en-US" sz="1400" dirty="0"/>
                  <a:t>A </a:t>
                </a:r>
                <a:r>
                  <a:rPr lang="en-US" sz="1400" b="1" dirty="0"/>
                  <a:t>separate transformer </a:t>
                </a:r>
                <a:r>
                  <a:rPr lang="en-US" sz="1400" dirty="0"/>
                  <a:t>is used to fuse the image and text hidden states:</a:t>
                </a:r>
              </a:p>
              <a:p>
                <a:pPr marL="457200" indent="-457200">
                  <a:buFont typeface="+mj-lt"/>
                  <a:buAutoNum type="arabicPeriod"/>
                </a:pPr>
                <a:r>
                  <a:rPr lang="en-US" sz="1400" dirty="0"/>
                  <a:t>Two </a:t>
                </a:r>
                <a:r>
                  <a:rPr lang="en-US" sz="1400" b="1" dirty="0"/>
                  <a:t>learned linear projections </a:t>
                </a:r>
                <a:r>
                  <a:rPr lang="en-US" sz="1400" dirty="0"/>
                  <a:t>are applied over each hidden state vector in </a:t>
                </a:r>
                <a14:m>
                  <m:oMath xmlns:m="http://schemas.openxmlformats.org/officeDocument/2006/math">
                    <m:r>
                      <a:rPr lang="pt-PT" sz="1400" b="1" i="1">
                        <a:latin typeface="Cambria Math" panose="02040503050406030204" pitchFamily="18" charset="0"/>
                      </a:rPr>
                      <m:t>{</m:t>
                    </m:r>
                    <m:sSub>
                      <m:sSubPr>
                        <m:ctrlPr>
                          <a:rPr lang="pt-PT"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𝑰</m:t>
                        </m:r>
                      </m:sub>
                    </m:sSub>
                    <m:r>
                      <a:rPr lang="pt-PT" sz="1400" b="1" i="1">
                        <a:latin typeface="Cambria Math" panose="02040503050406030204" pitchFamily="18" charset="0"/>
                      </a:rPr>
                      <m:t>}</m:t>
                    </m:r>
                  </m:oMath>
                </a14:m>
                <a:r>
                  <a:rPr lang="en-US" sz="1400" b="1" dirty="0"/>
                  <a:t> </a:t>
                </a:r>
                <a:r>
                  <a:rPr lang="en-US" sz="1400" dirty="0"/>
                  <a:t>and </a:t>
                </a:r>
                <a14:m>
                  <m:oMath xmlns:m="http://schemas.openxmlformats.org/officeDocument/2006/math">
                    <m:d>
                      <m:dPr>
                        <m:begChr m:val="{"/>
                        <m:endChr m:val="}"/>
                        <m:ctrlPr>
                          <a:rPr lang="pt-PT" sz="1400" b="1" i="1">
                            <a:latin typeface="Cambria Math" panose="02040503050406030204" pitchFamily="18" charset="0"/>
                          </a:rPr>
                        </m:ctrlPr>
                      </m:dPr>
                      <m:e>
                        <m:sSub>
                          <m:sSubPr>
                            <m:ctrlPr>
                              <a:rPr lang="pt-PT"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𝑻</m:t>
                            </m:r>
                          </m:sub>
                        </m:sSub>
                      </m:e>
                    </m:d>
                    <m:r>
                      <a:rPr lang="pt-PT" sz="1400" b="0" i="0">
                        <a:latin typeface="Cambria Math" panose="02040503050406030204" pitchFamily="18" charset="0"/>
                      </a:rPr>
                      <m:t>.</m:t>
                    </m:r>
                  </m:oMath>
                </a14:m>
                <a:endParaRPr lang="pt-PT" sz="1400" b="0" dirty="0"/>
              </a:p>
              <a:p>
                <a:pPr marL="457200" indent="-457200">
                  <a:buFont typeface="+mj-lt"/>
                  <a:buAutoNum type="arabicPeriod"/>
                </a:pPr>
                <a:r>
                  <a:rPr lang="en-US" sz="1400" dirty="0"/>
                  <a:t>These projections are concatenated into a single list with an additional </a:t>
                </a:r>
                <a14:m>
                  <m:oMath xmlns:m="http://schemas.openxmlformats.org/officeDocument/2006/math">
                    <m:r>
                      <a:rPr lang="pt-PT" sz="1400" b="1" i="1">
                        <a:latin typeface="Cambria Math" panose="02040503050406030204" pitchFamily="18" charset="0"/>
                      </a:rPr>
                      <m:t>[</m:t>
                    </m:r>
                    <m:r>
                      <a:rPr lang="pt-PT" sz="1400" b="1" i="1">
                        <a:latin typeface="Cambria Math" panose="02040503050406030204" pitchFamily="18" charset="0"/>
                      </a:rPr>
                      <m:t>𝑪𝑳𝑺</m:t>
                    </m:r>
                    <m:r>
                      <a:rPr lang="pt-PT" sz="1400" b="1" i="1">
                        <a:latin typeface="Cambria Math" panose="02040503050406030204" pitchFamily="18" charset="0"/>
                      </a:rPr>
                      <m:t>_</m:t>
                    </m:r>
                    <m:r>
                      <a:rPr lang="pt-PT" sz="1400" b="1" i="1">
                        <a:latin typeface="Cambria Math" panose="02040503050406030204" pitchFamily="18" charset="0"/>
                      </a:rPr>
                      <m:t>𝑴</m:t>
                    </m:r>
                    <m:r>
                      <a:rPr lang="pt-PT" sz="1400" b="1" i="1">
                        <a:latin typeface="Cambria Math" panose="02040503050406030204" pitchFamily="18" charset="0"/>
                      </a:rPr>
                      <m:t>]</m:t>
                    </m:r>
                  </m:oMath>
                </a14:m>
                <a:r>
                  <a:rPr lang="en-US" sz="1400" dirty="0"/>
                  <a:t> token added. </a:t>
                </a:r>
              </a:p>
              <a:p>
                <a:pPr marL="457200" indent="-457200">
                  <a:buFont typeface="+mj-lt"/>
                  <a:buAutoNum type="arabicPeriod"/>
                </a:pPr>
                <a:r>
                  <a:rPr lang="en-US" sz="1400" dirty="0"/>
                  <a:t>This </a:t>
                </a:r>
                <a:r>
                  <a:rPr lang="en-US" sz="1400" b="1" dirty="0"/>
                  <a:t>concatenated list</a:t>
                </a:r>
                <a:r>
                  <a:rPr lang="en-US" sz="1400" dirty="0"/>
                  <a:t> is fed into the </a:t>
                </a:r>
                <a:r>
                  <a:rPr lang="en-US" sz="1400" b="1" dirty="0"/>
                  <a:t>multimodal encoder transformer </a:t>
                </a:r>
                <a:r>
                  <a:rPr lang="en-US" sz="1400" dirty="0"/>
                  <a:t>(also based on the </a:t>
                </a:r>
                <a:r>
                  <a:rPr lang="en-US" sz="1400" dirty="0" err="1"/>
                  <a:t>ViT</a:t>
                </a:r>
                <a:r>
                  <a:rPr lang="en-US" sz="1400" dirty="0"/>
                  <a:t> architecture), </a:t>
                </a:r>
                <a:r>
                  <a:rPr lang="en-US" sz="1400" b="1" dirty="0"/>
                  <a:t>allowing cross-attention </a:t>
                </a:r>
                <a:r>
                  <a:rPr lang="en-US" sz="1400" dirty="0"/>
                  <a:t>between the projected unimodal image and text representations and fusing the two modalities. </a:t>
                </a:r>
              </a:p>
              <a:p>
                <a:pPr marL="457200" indent="-457200">
                  <a:buFont typeface="+mj-lt"/>
                  <a:buAutoNum type="arabicPeriod"/>
                </a:pPr>
                <a:r>
                  <a:rPr lang="en-US" sz="1400" dirty="0"/>
                  <a:t>The output from the multimodal encoder is a list of hidden states </a:t>
                </a:r>
                <a14:m>
                  <m:oMath xmlns:m="http://schemas.openxmlformats.org/officeDocument/2006/math">
                    <m:d>
                      <m:dPr>
                        <m:begChr m:val="{"/>
                        <m:endChr m:val="}"/>
                        <m:ctrlPr>
                          <a:rPr lang="pt-PT" sz="1400" b="1" i="1">
                            <a:latin typeface="Cambria Math" panose="02040503050406030204" pitchFamily="18" charset="0"/>
                          </a:rPr>
                        </m:ctrlPr>
                      </m:dPr>
                      <m:e>
                        <m:sSub>
                          <m:sSubPr>
                            <m:ctrlPr>
                              <a:rPr lang="pt-PT"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𝑴</m:t>
                            </m:r>
                          </m:sub>
                        </m:sSub>
                      </m:e>
                    </m:d>
                  </m:oMath>
                </a14:m>
                <a:r>
                  <a:rPr lang="en-US" sz="1400" dirty="0"/>
                  <a:t>, each corresponding to a unimodal vector from </a:t>
                </a:r>
                <a14:m>
                  <m:oMath xmlns:m="http://schemas.openxmlformats.org/officeDocument/2006/math">
                    <m:r>
                      <a:rPr lang="pt-PT" sz="1400" b="1" i="1">
                        <a:latin typeface="Cambria Math" panose="02040503050406030204" pitchFamily="18" charset="0"/>
                      </a:rPr>
                      <m:t>{</m:t>
                    </m:r>
                    <m:sSub>
                      <m:sSubPr>
                        <m:ctrlPr>
                          <a:rPr lang="pt-PT"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𝑰</m:t>
                        </m:r>
                      </m:sub>
                    </m:sSub>
                    <m:r>
                      <a:rPr lang="pt-PT" sz="1400" b="1" i="1">
                        <a:latin typeface="Cambria Math" panose="02040503050406030204" pitchFamily="18" charset="0"/>
                      </a:rPr>
                      <m:t>}</m:t>
                    </m:r>
                  </m:oMath>
                </a14:m>
                <a:r>
                  <a:rPr lang="en-US" sz="1400" b="1" dirty="0"/>
                  <a:t> </a:t>
                </a:r>
                <a:r>
                  <a:rPr lang="en-US" sz="1400" dirty="0"/>
                  <a:t>or </a:t>
                </a:r>
                <a14:m>
                  <m:oMath xmlns:m="http://schemas.openxmlformats.org/officeDocument/2006/math">
                    <m:r>
                      <a:rPr lang="pt-PT" sz="1400" b="1" i="1">
                        <a:latin typeface="Cambria Math" panose="02040503050406030204" pitchFamily="18" charset="0"/>
                      </a:rPr>
                      <m:t>{</m:t>
                    </m:r>
                    <m:sSub>
                      <m:sSubPr>
                        <m:ctrlPr>
                          <a:rPr lang="pt-PT"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𝑻</m:t>
                        </m:r>
                      </m:sub>
                    </m:sSub>
                    <m:r>
                      <a:rPr lang="pt-PT" sz="1400" b="1" i="1">
                        <a:latin typeface="Cambria Math" panose="02040503050406030204" pitchFamily="18" charset="0"/>
                      </a:rPr>
                      <m:t>}</m:t>
                    </m:r>
                  </m:oMath>
                </a14:m>
                <a:r>
                  <a:rPr lang="en-US" sz="1400" b="1" dirty="0"/>
                  <a:t> </a:t>
                </a:r>
                <a:r>
                  <a:rPr lang="en-US" sz="1400" dirty="0"/>
                  <a:t>(and a vector </a:t>
                </a:r>
                <a14:m>
                  <m:oMath xmlns:m="http://schemas.openxmlformats.org/officeDocument/2006/math">
                    <m:sSub>
                      <m:sSubPr>
                        <m:ctrlPr>
                          <a:rPr lang="en-US" sz="1400" b="1" i="1">
                            <a:latin typeface="Cambria Math" panose="02040503050406030204" pitchFamily="18" charset="0"/>
                          </a:rPr>
                        </m:ctrlPr>
                      </m:sSubPr>
                      <m:e>
                        <m:r>
                          <a:rPr lang="pt-PT" sz="1400" b="1" i="1">
                            <a:latin typeface="Cambria Math" panose="02040503050406030204" pitchFamily="18" charset="0"/>
                          </a:rPr>
                          <m:t>𝒉</m:t>
                        </m:r>
                      </m:e>
                      <m:sub>
                        <m:r>
                          <a:rPr lang="pt-PT" sz="1400" b="1" i="1">
                            <a:latin typeface="Cambria Math" panose="02040503050406030204" pitchFamily="18" charset="0"/>
                          </a:rPr>
                          <m:t>𝑪𝑳𝑺</m:t>
                        </m:r>
                        <m:r>
                          <a:rPr lang="pt-PT" sz="1400" b="1" i="1">
                            <a:latin typeface="Cambria Math" panose="02040503050406030204" pitchFamily="18" charset="0"/>
                          </a:rPr>
                          <m:t>,</m:t>
                        </m:r>
                        <m:r>
                          <a:rPr lang="pt-PT" sz="1400" b="1" i="1">
                            <a:latin typeface="Cambria Math" panose="02040503050406030204" pitchFamily="18" charset="0"/>
                          </a:rPr>
                          <m:t>𝑴</m:t>
                        </m:r>
                      </m:sub>
                    </m:sSub>
                  </m:oMath>
                </a14:m>
                <a:r>
                  <a:rPr lang="en-US" sz="1400" dirty="0"/>
                  <a:t> for </a:t>
                </a:r>
                <a14:m>
                  <m:oMath xmlns:m="http://schemas.openxmlformats.org/officeDocument/2006/math">
                    <m:r>
                      <a:rPr lang="pt-PT" sz="1400" b="1" i="1">
                        <a:latin typeface="Cambria Math" panose="02040503050406030204" pitchFamily="18" charset="0"/>
                      </a:rPr>
                      <m:t>[</m:t>
                    </m:r>
                    <m:r>
                      <a:rPr lang="pt-PT" sz="1400" b="1" i="1">
                        <a:latin typeface="Cambria Math" panose="02040503050406030204" pitchFamily="18" charset="0"/>
                      </a:rPr>
                      <m:t>𝑪𝑳𝑺</m:t>
                    </m:r>
                    <m:r>
                      <a:rPr lang="pt-PT" sz="1400" b="1" i="1">
                        <a:latin typeface="Cambria Math" panose="02040503050406030204" pitchFamily="18" charset="0"/>
                      </a:rPr>
                      <m:t>_</m:t>
                    </m:r>
                    <m:r>
                      <a:rPr lang="pt-PT" sz="1400" b="1" i="1">
                        <a:latin typeface="Cambria Math" panose="02040503050406030204" pitchFamily="18" charset="0"/>
                      </a:rPr>
                      <m:t>𝑴</m:t>
                    </m:r>
                    <m:r>
                      <a:rPr lang="pt-PT" sz="1400" b="1" i="1">
                        <a:latin typeface="Cambria Math" panose="02040503050406030204" pitchFamily="18" charset="0"/>
                      </a:rPr>
                      <m:t>]</m:t>
                    </m:r>
                  </m:oMath>
                </a14:m>
                <a:r>
                  <a:rPr lang="en-US" sz="1400" dirty="0"/>
                  <a:t>).</a:t>
                </a:r>
                <a:endParaRPr lang="pt-PT" sz="1400" dirty="0"/>
              </a:p>
            </p:txBody>
          </p:sp>
        </mc:Choice>
        <mc:Fallback xmlns="">
          <p:sp>
            <p:nvSpPr>
              <p:cNvPr id="3" name="Content Placeholder 2">
                <a:extLst>
                  <a:ext uri="{FF2B5EF4-FFF2-40B4-BE49-F238E27FC236}">
                    <a16:creationId xmlns:a16="http://schemas.microsoft.com/office/drawing/2014/main" id="{DFC5C00E-4F25-4332-B2FB-9CC91556EE0B}"/>
                  </a:ext>
                </a:extLst>
              </p:cNvPr>
              <p:cNvSpPr>
                <a:spLocks noGrp="1" noRot="1" noChangeAspect="1" noMove="1" noResize="1" noEditPoints="1" noAdjustHandles="1" noChangeArrowheads="1" noChangeShapeType="1" noTextEdit="1"/>
              </p:cNvSpPr>
              <p:nvPr>
                <p:ph idx="1"/>
              </p:nvPr>
            </p:nvSpPr>
            <p:spPr>
              <a:xfrm>
                <a:off x="1202920" y="2011680"/>
                <a:ext cx="4557800" cy="4206240"/>
              </a:xfrm>
              <a:blipFill>
                <a:blip r:embed="rId2"/>
                <a:stretch>
                  <a:fillRect l="-401" t="-725" r="-267"/>
                </a:stretch>
              </a:blipFill>
            </p:spPr>
            <p:txBody>
              <a:bodyPr/>
              <a:lstStyle/>
              <a:p>
                <a:r>
                  <a:rPr lang="pt-PT">
                    <a:noFill/>
                  </a:rPr>
                  <a:t> </a:t>
                </a:r>
              </a:p>
            </p:txBody>
          </p:sp>
        </mc:Fallback>
      </mc:AlternateContent>
      <p:pic>
        <p:nvPicPr>
          <p:cNvPr id="7" name="Picture 6" descr="Diagram&#10;&#10;Description automatically generated with low confidence">
            <a:extLst>
              <a:ext uri="{FF2B5EF4-FFF2-40B4-BE49-F238E27FC236}">
                <a16:creationId xmlns:a16="http://schemas.microsoft.com/office/drawing/2014/main" id="{95E6DB8D-CB32-4B2C-8933-6132729987D9}"/>
              </a:ext>
            </a:extLst>
          </p:cNvPr>
          <p:cNvPicPr>
            <a:picLocks noChangeAspect="1"/>
          </p:cNvPicPr>
          <p:nvPr/>
        </p:nvPicPr>
        <p:blipFill>
          <a:blip r:embed="rId3"/>
          <a:stretch>
            <a:fillRect/>
          </a:stretch>
        </p:blipFill>
        <p:spPr>
          <a:xfrm>
            <a:off x="6095999" y="3377883"/>
            <a:ext cx="4742951" cy="1256882"/>
          </a:xfrm>
          <a:prstGeom prst="roundRect">
            <a:avLst/>
          </a:prstGeom>
        </p:spPr>
      </p:pic>
    </p:spTree>
    <p:extLst>
      <p:ext uri="{BB962C8B-B14F-4D97-AF65-F5344CB8AC3E}">
        <p14:creationId xmlns:p14="http://schemas.microsoft.com/office/powerpoint/2010/main" val="336770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C8D8-0818-443C-A687-842CFED40F5E}"/>
              </a:ext>
            </a:extLst>
          </p:cNvPr>
          <p:cNvSpPr>
            <a:spLocks noGrp="1"/>
          </p:cNvSpPr>
          <p:nvPr>
            <p:ph type="title"/>
          </p:nvPr>
        </p:nvSpPr>
        <p:spPr/>
        <p:txBody>
          <a:bodyPr/>
          <a:lstStyle/>
          <a:p>
            <a:r>
              <a:rPr lang="pt-PT" dirty="0" err="1"/>
              <a:t>Attention</a:t>
            </a:r>
            <a:endParaRPr lang="pt-P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7C9B8F-1EFD-4A5E-B05E-13D8E9FF4FDB}"/>
                  </a:ext>
                </a:extLst>
              </p:cNvPr>
              <p:cNvSpPr>
                <a:spLocks noGrp="1"/>
              </p:cNvSpPr>
              <p:nvPr>
                <p:ph idx="1"/>
              </p:nvPr>
            </p:nvSpPr>
            <p:spPr/>
            <p:txBody>
              <a:bodyPr>
                <a:normAutofit/>
              </a:bodyPr>
              <a:lstStyle/>
              <a:p>
                <a:pPr marL="0" indent="0">
                  <a:buNone/>
                </a:pPr>
                <a:r>
                  <a:rPr lang="en-US" b="0" i="0" dirty="0">
                    <a:effectLst/>
                    <a:latin typeface="Arial" panose="020B0604020202020204" pitchFamily="34" charset="0"/>
                  </a:rPr>
                  <a:t>The transformer building blocks are scaled dot-product attention units. </a:t>
                </a:r>
              </a:p>
              <a:p>
                <a:pPr marL="0" indent="0">
                  <a:buNone/>
                </a:pPr>
                <a:r>
                  <a:rPr lang="en-US" b="0" i="0" dirty="0">
                    <a:effectLst/>
                    <a:latin typeface="Arial" panose="020B0604020202020204" pitchFamily="34" charset="0"/>
                  </a:rPr>
                  <a:t>When a sentence is passed into a transformer model, attention weights are calculated between every token simultaneously. </a:t>
                </a:r>
              </a:p>
              <a:p>
                <a:pPr marL="0" indent="0">
                  <a:buNone/>
                </a:pPr>
                <a:r>
                  <a:rPr lang="en-US" b="0" i="0" dirty="0">
                    <a:effectLst/>
                    <a:latin typeface="Arial" panose="020B0604020202020204" pitchFamily="34" charset="0"/>
                  </a:rPr>
                  <a:t>The attention unit produces embeddings for every token in context that contain information about the token itself along with a weighted combination of other relevant tokens each weighted by its attention weight.</a:t>
                </a:r>
              </a:p>
              <a:p>
                <a:pPr marL="0" indent="0">
                  <a:buNone/>
                </a:pPr>
                <a:endParaRPr lang="en-US" dirty="0">
                  <a:solidFill>
                    <a:srgbClr val="202122"/>
                  </a:solidFill>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𝐴𝑡𝑡𝑒𝑛𝑡𝑖𝑜𝑛</m:t>
                      </m:r>
                      <m:d>
                        <m:dPr>
                          <m:ctrlPr>
                            <a:rPr lang="pt-PT" b="0" i="1" smtClean="0">
                              <a:latin typeface="Cambria Math" panose="02040503050406030204" pitchFamily="18" charset="0"/>
                            </a:rPr>
                          </m:ctrlPr>
                        </m:dPr>
                        <m:e>
                          <m:r>
                            <a:rPr lang="pt-PT" b="0" i="1" smtClean="0">
                              <a:latin typeface="Cambria Math" panose="02040503050406030204" pitchFamily="18" charset="0"/>
                            </a:rPr>
                            <m:t>𝑄</m:t>
                          </m:r>
                          <m:r>
                            <a:rPr lang="pt-PT" b="0" i="1" smtClean="0">
                              <a:latin typeface="Cambria Math" panose="02040503050406030204" pitchFamily="18" charset="0"/>
                            </a:rPr>
                            <m:t>,</m:t>
                          </m:r>
                          <m:r>
                            <a:rPr lang="pt-PT" b="0" i="1" smtClean="0">
                              <a:latin typeface="Cambria Math" panose="02040503050406030204" pitchFamily="18" charset="0"/>
                            </a:rPr>
                            <m:t>𝐾</m:t>
                          </m:r>
                          <m:r>
                            <a:rPr lang="pt-PT" b="0" i="1" smtClean="0">
                              <a:latin typeface="Cambria Math" panose="02040503050406030204" pitchFamily="18" charset="0"/>
                            </a:rPr>
                            <m:t>,</m:t>
                          </m:r>
                          <m:r>
                            <a:rPr lang="pt-PT" b="0" i="1" smtClean="0">
                              <a:latin typeface="Cambria Math" panose="02040503050406030204" pitchFamily="18" charset="0"/>
                            </a:rPr>
                            <m:t>𝑉</m:t>
                          </m:r>
                        </m:e>
                      </m:d>
                      <m:r>
                        <a:rPr lang="pt-PT" b="0" i="1" smtClean="0">
                          <a:latin typeface="Cambria Math" panose="02040503050406030204" pitchFamily="18" charset="0"/>
                        </a:rPr>
                        <m:t>=</m:t>
                      </m:r>
                      <m:r>
                        <a:rPr lang="pt-PT" b="0" i="1" smtClean="0">
                          <a:latin typeface="Cambria Math" panose="02040503050406030204" pitchFamily="18" charset="0"/>
                        </a:rPr>
                        <m:t>𝑠𝑜𝑓𝑡𝑚𝑎𝑥</m:t>
                      </m:r>
                      <m:d>
                        <m:dPr>
                          <m:ctrlPr>
                            <a:rPr lang="pt-PT" b="0" i="1" smtClean="0">
                              <a:latin typeface="Cambria Math" panose="02040503050406030204" pitchFamily="18" charset="0"/>
                            </a:rPr>
                          </m:ctrlPr>
                        </m:dPr>
                        <m:e>
                          <m:f>
                            <m:fPr>
                              <m:ctrlPr>
                                <a:rPr lang="pt-PT" b="0" i="1" smtClean="0">
                                  <a:latin typeface="Cambria Math" panose="02040503050406030204" pitchFamily="18" charset="0"/>
                                </a:rPr>
                              </m:ctrlPr>
                            </m:fPr>
                            <m:num>
                              <m:r>
                                <a:rPr lang="pt-PT" b="0" i="1" smtClean="0">
                                  <a:latin typeface="Cambria Math" panose="02040503050406030204" pitchFamily="18" charset="0"/>
                                </a:rPr>
                                <m:t>𝑄</m:t>
                              </m:r>
                              <m:sSup>
                                <m:sSupPr>
                                  <m:ctrlPr>
                                    <a:rPr lang="pt-PT" b="0" i="1" smtClean="0">
                                      <a:latin typeface="Cambria Math" panose="02040503050406030204" pitchFamily="18" charset="0"/>
                                    </a:rPr>
                                  </m:ctrlPr>
                                </m:sSupPr>
                                <m:e>
                                  <m:r>
                                    <a:rPr lang="pt-PT" b="0" i="1" smtClean="0">
                                      <a:latin typeface="Cambria Math" panose="02040503050406030204" pitchFamily="18" charset="0"/>
                                    </a:rPr>
                                    <m:t>𝐾</m:t>
                                  </m:r>
                                </m:e>
                                <m:sup>
                                  <m:r>
                                    <a:rPr lang="pt-PT" b="0" i="1" smtClean="0">
                                      <a:latin typeface="Cambria Math" panose="02040503050406030204" pitchFamily="18" charset="0"/>
                                    </a:rPr>
                                    <m:t>𝑇</m:t>
                                  </m:r>
                                </m:sup>
                              </m:sSup>
                            </m:num>
                            <m:den>
                              <m:rad>
                                <m:radPr>
                                  <m:degHide m:val="on"/>
                                  <m:ctrlPr>
                                    <a:rPr lang="pt-PT" b="0" i="1" smtClean="0">
                                      <a:latin typeface="Cambria Math" panose="02040503050406030204" pitchFamily="18" charset="0"/>
                                    </a:rPr>
                                  </m:ctrlPr>
                                </m:radPr>
                                <m:deg/>
                                <m:e>
                                  <m:sSub>
                                    <m:sSubPr>
                                      <m:ctrlPr>
                                        <a:rPr lang="pt-PT" b="0" i="1" smtClean="0">
                                          <a:latin typeface="Cambria Math" panose="02040503050406030204" pitchFamily="18" charset="0"/>
                                        </a:rPr>
                                      </m:ctrlPr>
                                    </m:sSubPr>
                                    <m:e>
                                      <m:r>
                                        <a:rPr lang="pt-PT" b="0" i="1" smtClean="0">
                                          <a:latin typeface="Cambria Math" panose="02040503050406030204" pitchFamily="18" charset="0"/>
                                        </a:rPr>
                                        <m:t>𝑑</m:t>
                                      </m:r>
                                    </m:e>
                                    <m:sub>
                                      <m:r>
                                        <a:rPr lang="pt-PT" b="0" i="1" smtClean="0">
                                          <a:latin typeface="Cambria Math" panose="02040503050406030204" pitchFamily="18" charset="0"/>
                                        </a:rPr>
                                        <m:t>𝑘</m:t>
                                      </m:r>
                                    </m:sub>
                                  </m:sSub>
                                </m:e>
                              </m:rad>
                            </m:den>
                          </m:f>
                        </m:e>
                      </m:d>
                      <m:r>
                        <a:rPr lang="pt-PT" b="0" i="1" smtClean="0">
                          <a:latin typeface="Cambria Math" panose="02040503050406030204" pitchFamily="18" charset="0"/>
                        </a:rPr>
                        <m:t>𝑉</m:t>
                      </m:r>
                    </m:oMath>
                  </m:oMathPara>
                </a14:m>
                <a:endParaRPr lang="pt-PT" dirty="0"/>
              </a:p>
            </p:txBody>
          </p:sp>
        </mc:Choice>
        <mc:Fallback xmlns="">
          <p:sp>
            <p:nvSpPr>
              <p:cNvPr id="3" name="Content Placeholder 2">
                <a:extLst>
                  <a:ext uri="{FF2B5EF4-FFF2-40B4-BE49-F238E27FC236}">
                    <a16:creationId xmlns:a16="http://schemas.microsoft.com/office/drawing/2014/main" id="{B47C9B8F-1EFD-4A5E-B05E-13D8E9FF4FDB}"/>
                  </a:ext>
                </a:extLst>
              </p:cNvPr>
              <p:cNvSpPr>
                <a:spLocks noGrp="1" noRot="1" noChangeAspect="1" noMove="1" noResize="1" noEditPoints="1" noAdjustHandles="1" noChangeArrowheads="1" noChangeShapeType="1" noTextEdit="1"/>
              </p:cNvSpPr>
              <p:nvPr>
                <p:ph idx="1"/>
              </p:nvPr>
            </p:nvSpPr>
            <p:spPr>
              <a:blipFill>
                <a:blip r:embed="rId2"/>
                <a:stretch>
                  <a:fillRect l="-810" t="-1739"/>
                </a:stretch>
              </a:blipFill>
            </p:spPr>
            <p:txBody>
              <a:bodyPr/>
              <a:lstStyle/>
              <a:p>
                <a:r>
                  <a:rPr lang="pt-PT">
                    <a:noFill/>
                  </a:rPr>
                  <a:t> </a:t>
                </a:r>
              </a:p>
            </p:txBody>
          </p:sp>
        </mc:Fallback>
      </mc:AlternateContent>
    </p:spTree>
    <p:extLst>
      <p:ext uri="{BB962C8B-B14F-4D97-AF65-F5344CB8AC3E}">
        <p14:creationId xmlns:p14="http://schemas.microsoft.com/office/powerpoint/2010/main" val="2284545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5583-37E4-4775-9478-D6C9FA6E9665}"/>
              </a:ext>
            </a:extLst>
          </p:cNvPr>
          <p:cNvSpPr>
            <a:spLocks noGrp="1"/>
          </p:cNvSpPr>
          <p:nvPr>
            <p:ph type="title"/>
          </p:nvPr>
        </p:nvSpPr>
        <p:spPr/>
        <p:txBody>
          <a:bodyPr/>
          <a:lstStyle/>
          <a:p>
            <a:r>
              <a:rPr lang="pt-PT" dirty="0" err="1"/>
              <a:t>Multi-head</a:t>
            </a:r>
            <a:r>
              <a:rPr lang="pt-PT" dirty="0"/>
              <a:t> </a:t>
            </a:r>
            <a:r>
              <a:rPr lang="pt-PT" dirty="0" err="1"/>
              <a:t>Attention</a:t>
            </a:r>
            <a:endParaRPr lang="pt-P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BD4BDD-1DBB-4733-A93C-625FA2E1B438}"/>
                  </a:ext>
                </a:extLst>
              </p:cNvPr>
              <p:cNvSpPr>
                <a:spLocks noGrp="1"/>
              </p:cNvSpPr>
              <p:nvPr>
                <p:ph idx="1"/>
              </p:nvPr>
            </p:nvSpPr>
            <p:spPr/>
            <p:txBody>
              <a:bodyPr/>
              <a:lstStyle/>
              <a:p>
                <a:pPr marL="0" indent="0">
                  <a:buNone/>
                </a:pPr>
                <a:r>
                  <a:rPr lang="pt-PT" dirty="0"/>
                  <a:t>One set </a:t>
                </a:r>
                <a:r>
                  <a:rPr lang="pt-PT" dirty="0" err="1"/>
                  <a:t>of</a:t>
                </a:r>
                <a:r>
                  <a:rPr lang="pt-PT" dirty="0"/>
                  <a:t> </a:t>
                </a:r>
                <a14:m>
                  <m:oMath xmlns:m="http://schemas.openxmlformats.org/officeDocument/2006/math">
                    <m:d>
                      <m:dPr>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𝑊</m:t>
                            </m:r>
                          </m:e>
                          <m:sub>
                            <m:r>
                              <a:rPr lang="pt-PT" b="0" i="1" smtClean="0">
                                <a:latin typeface="Cambria Math" panose="02040503050406030204" pitchFamily="18" charset="0"/>
                              </a:rPr>
                              <m:t>𝑄</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𝑊</m:t>
                            </m:r>
                          </m:e>
                          <m:sub>
                            <m:r>
                              <a:rPr lang="pt-PT" b="0" i="1" smtClean="0">
                                <a:latin typeface="Cambria Math" panose="02040503050406030204" pitchFamily="18" charset="0"/>
                              </a:rPr>
                              <m:t>𝐾</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𝑊</m:t>
                            </m:r>
                          </m:e>
                          <m:sub>
                            <m:r>
                              <a:rPr lang="pt-PT" b="0" i="1" smtClean="0">
                                <a:latin typeface="Cambria Math" panose="02040503050406030204" pitchFamily="18" charset="0"/>
                              </a:rPr>
                              <m:t>𝑉</m:t>
                            </m:r>
                          </m:sub>
                        </m:sSub>
                      </m:e>
                    </m:d>
                  </m:oMath>
                </a14:m>
                <a:r>
                  <a:rPr lang="pt-PT" dirty="0"/>
                  <a:t> </a:t>
                </a:r>
                <a:r>
                  <a:rPr lang="en-US" dirty="0"/>
                  <a:t>matrices is called an </a:t>
                </a:r>
                <a:r>
                  <a:rPr lang="en-US" i="1" dirty="0"/>
                  <a:t>attention head</a:t>
                </a:r>
                <a:r>
                  <a:rPr lang="en-US" dirty="0"/>
                  <a:t>, and each layer in a transformer model has multiple attention heads. </a:t>
                </a:r>
              </a:p>
              <a:p>
                <a:pPr marL="0" indent="0">
                  <a:buNone/>
                </a:pPr>
                <a:r>
                  <a:rPr lang="en-US" dirty="0"/>
                  <a:t>While each attention head attends to the tokens that are relevant to each token, with multiple attention heads the model can do this for different definitions of "relevance". In addition the influence field representing relevance can become progressively dilated in successive layers.</a:t>
                </a:r>
              </a:p>
              <a:p>
                <a:pPr marL="0" indent="0">
                  <a:buNone/>
                </a:pPr>
                <a:endParaRPr lang="pt-PT" dirty="0"/>
              </a:p>
              <a:p>
                <a:pPr marL="0" indent="0">
                  <a:buNone/>
                </a:pPr>
                <a:endParaRPr lang="pt-PT" dirty="0"/>
              </a:p>
            </p:txBody>
          </p:sp>
        </mc:Choice>
        <mc:Fallback xmlns="">
          <p:sp>
            <p:nvSpPr>
              <p:cNvPr id="3" name="Content Placeholder 2">
                <a:extLst>
                  <a:ext uri="{FF2B5EF4-FFF2-40B4-BE49-F238E27FC236}">
                    <a16:creationId xmlns:a16="http://schemas.microsoft.com/office/drawing/2014/main" id="{44BD4BDD-1DBB-4733-A93C-625FA2E1B438}"/>
                  </a:ext>
                </a:extLst>
              </p:cNvPr>
              <p:cNvSpPr>
                <a:spLocks noGrp="1" noRot="1" noChangeAspect="1" noMove="1" noResize="1" noEditPoints="1" noAdjustHandles="1" noChangeArrowheads="1" noChangeShapeType="1" noTextEdit="1"/>
              </p:cNvSpPr>
              <p:nvPr>
                <p:ph idx="1"/>
              </p:nvPr>
            </p:nvSpPr>
            <p:spPr>
              <a:blipFill>
                <a:blip r:embed="rId2"/>
                <a:stretch>
                  <a:fillRect l="-810" t="-1159"/>
                </a:stretch>
              </a:blipFill>
            </p:spPr>
            <p:txBody>
              <a:bodyPr/>
              <a:lstStyle/>
              <a:p>
                <a:r>
                  <a:rPr lang="pt-PT">
                    <a:noFill/>
                  </a:rPr>
                  <a:t> </a:t>
                </a:r>
              </a:p>
            </p:txBody>
          </p:sp>
        </mc:Fallback>
      </mc:AlternateContent>
    </p:spTree>
    <p:extLst>
      <p:ext uri="{BB962C8B-B14F-4D97-AF65-F5344CB8AC3E}">
        <p14:creationId xmlns:p14="http://schemas.microsoft.com/office/powerpoint/2010/main" val="2649147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2836FF-945C-48EA-A449-7EDFC73F6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0"/>
            <a:ext cx="60697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83BC7947-FCF0-4F53-A871-5E847286C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5E04DFB-DE39-4410-A457-DD1B62DE0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691" y="176109"/>
            <a:ext cx="6069743" cy="1645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DAB252-E7C6-4EE3-8050-D0535316E73E}"/>
              </a:ext>
            </a:extLst>
          </p:cNvPr>
          <p:cNvSpPr>
            <a:spLocks noGrp="1"/>
          </p:cNvSpPr>
          <p:nvPr>
            <p:ph type="title"/>
          </p:nvPr>
        </p:nvSpPr>
        <p:spPr>
          <a:xfrm>
            <a:off x="6449961" y="284176"/>
            <a:ext cx="5094980" cy="1508760"/>
          </a:xfrm>
        </p:spPr>
        <p:txBody>
          <a:bodyPr>
            <a:normAutofit/>
          </a:bodyPr>
          <a:lstStyle/>
          <a:p>
            <a:r>
              <a:rPr lang="pt-PT">
                <a:solidFill>
                  <a:schemeClr val="tx2"/>
                </a:solidFill>
              </a:rPr>
              <a:t>Transformer</a:t>
            </a:r>
          </a:p>
        </p:txBody>
      </p:sp>
      <p:pic>
        <p:nvPicPr>
          <p:cNvPr id="7" name="Picture 2">
            <a:extLst>
              <a:ext uri="{FF2B5EF4-FFF2-40B4-BE49-F238E27FC236}">
                <a16:creationId xmlns:a16="http://schemas.microsoft.com/office/drawing/2014/main" id="{0CBC3A77-E831-4D07-9054-904ABCD939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5905" y="598634"/>
            <a:ext cx="3987880" cy="56192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793385-9E39-4AED-9BE2-020D7374DDB7}"/>
              </a:ext>
            </a:extLst>
          </p:cNvPr>
          <p:cNvSpPr>
            <a:spLocks noGrp="1"/>
          </p:cNvSpPr>
          <p:nvPr>
            <p:ph idx="1"/>
          </p:nvPr>
        </p:nvSpPr>
        <p:spPr>
          <a:xfrm>
            <a:off x="6454363" y="2011680"/>
            <a:ext cx="5090578" cy="4206240"/>
          </a:xfrm>
        </p:spPr>
        <p:txBody>
          <a:bodyPr>
            <a:normAutofit/>
          </a:bodyPr>
          <a:lstStyle/>
          <a:p>
            <a:pPr marL="0" indent="0">
              <a:buNone/>
            </a:pPr>
            <a:r>
              <a:rPr lang="en-US" sz="1400" b="0" i="0" dirty="0">
                <a:solidFill>
                  <a:schemeClr val="bg1"/>
                </a:solidFill>
                <a:effectLst/>
                <a:latin typeface="Arial" panose="020B0604020202020204" pitchFamily="34" charset="0"/>
              </a:rPr>
              <a:t>Like earlier seq2seq models, the original Transformer model used an </a:t>
            </a:r>
            <a:r>
              <a:rPr lang="en-US" sz="1400" b="1" i="0" dirty="0">
                <a:solidFill>
                  <a:schemeClr val="bg1"/>
                </a:solidFill>
                <a:effectLst/>
                <a:latin typeface="Arial" panose="020B0604020202020204" pitchFamily="34" charset="0"/>
              </a:rPr>
              <a:t>encoder-decoder</a:t>
            </a:r>
            <a:r>
              <a:rPr lang="en-US" sz="1400" b="0" i="0" dirty="0">
                <a:solidFill>
                  <a:schemeClr val="bg1"/>
                </a:solidFill>
                <a:effectLst/>
                <a:latin typeface="Arial" panose="020B0604020202020204" pitchFamily="34" charset="0"/>
              </a:rPr>
              <a:t> architecture. </a:t>
            </a:r>
          </a:p>
          <a:p>
            <a:pPr marL="457200" indent="-457200">
              <a:buFont typeface="+mj-lt"/>
              <a:buAutoNum type="arabicPeriod"/>
            </a:pPr>
            <a:r>
              <a:rPr lang="en-US" sz="1400" b="0" i="0" dirty="0">
                <a:solidFill>
                  <a:schemeClr val="bg1"/>
                </a:solidFill>
                <a:effectLst/>
                <a:latin typeface="Arial" panose="020B0604020202020204" pitchFamily="34" charset="0"/>
              </a:rPr>
              <a:t>The encoder consists of encoding layers that process the input iteratively one layer after another</a:t>
            </a:r>
          </a:p>
          <a:p>
            <a:pPr marL="457200" indent="-457200">
              <a:buFont typeface="+mj-lt"/>
              <a:buAutoNum type="arabicPeriod"/>
            </a:pPr>
            <a:r>
              <a:rPr lang="en-US" sz="1400" b="0" i="0" dirty="0">
                <a:solidFill>
                  <a:schemeClr val="bg1"/>
                </a:solidFill>
                <a:effectLst/>
                <a:latin typeface="Arial" panose="020B0604020202020204" pitchFamily="34" charset="0"/>
              </a:rPr>
              <a:t>The decoder consists of decoding layers that process the hidden state iteratively</a:t>
            </a:r>
          </a:p>
          <a:p>
            <a:pPr marL="457200" indent="-457200">
              <a:buFont typeface="+mj-lt"/>
              <a:buAutoNum type="arabicPeriod"/>
            </a:pPr>
            <a:r>
              <a:rPr lang="en-US" sz="1400" b="0" i="0" dirty="0">
                <a:solidFill>
                  <a:schemeClr val="bg1"/>
                </a:solidFill>
                <a:effectLst/>
                <a:latin typeface="Arial" panose="020B0604020202020204" pitchFamily="34" charset="0"/>
              </a:rPr>
              <a:t>The function of each encoder layer is to generate encodings that contain information about which parts of the inputs are relevant to each other. It passes its encodings to the next encoder layer as inputs. </a:t>
            </a:r>
          </a:p>
          <a:p>
            <a:pPr marL="457200" indent="-457200">
              <a:buFont typeface="+mj-lt"/>
              <a:buAutoNum type="arabicPeriod"/>
            </a:pPr>
            <a:r>
              <a:rPr lang="en-US" sz="1400" b="0" i="0" dirty="0">
                <a:solidFill>
                  <a:schemeClr val="bg1"/>
                </a:solidFill>
                <a:effectLst/>
                <a:latin typeface="Arial" panose="020B0604020202020204" pitchFamily="34" charset="0"/>
              </a:rPr>
              <a:t>Each decoder layer does the opposite, taking all the encodings and using their incorporated contextual information to generate an output sequence. To achieve this, each encoder and decoder layer makes use of an attention mechanism.</a:t>
            </a:r>
          </a:p>
          <a:p>
            <a:pPr marL="0" indent="0">
              <a:buNone/>
            </a:pPr>
            <a:endParaRPr lang="pt-PT" sz="1400" dirty="0">
              <a:solidFill>
                <a:schemeClr val="bg1"/>
              </a:solidFill>
            </a:endParaRPr>
          </a:p>
        </p:txBody>
      </p:sp>
    </p:spTree>
    <p:extLst>
      <p:ext uri="{BB962C8B-B14F-4D97-AF65-F5344CB8AC3E}">
        <p14:creationId xmlns:p14="http://schemas.microsoft.com/office/powerpoint/2010/main" val="147765576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13843-16F9-4E41-A9B3-0B02019E1A57}"/>
              </a:ext>
            </a:extLst>
          </p:cNvPr>
          <p:cNvSpPr>
            <a:spLocks noGrp="1"/>
          </p:cNvSpPr>
          <p:nvPr>
            <p:ph type="title"/>
          </p:nvPr>
        </p:nvSpPr>
        <p:spPr>
          <a:xfrm>
            <a:off x="643467" y="816722"/>
            <a:ext cx="5598957" cy="990024"/>
          </a:xfrm>
        </p:spPr>
        <p:txBody>
          <a:bodyPr>
            <a:normAutofit/>
          </a:bodyPr>
          <a:lstStyle/>
          <a:p>
            <a:pPr algn="ctr"/>
            <a:r>
              <a:rPr lang="pt-PT" sz="2400">
                <a:solidFill>
                  <a:schemeClr val="bg1"/>
                </a:solidFill>
              </a:rPr>
              <a:t>Encoder</a:t>
            </a:r>
          </a:p>
        </p:txBody>
      </p:sp>
      <p:sp>
        <p:nvSpPr>
          <p:cNvPr id="3" name="Content Placeholder 2">
            <a:extLst>
              <a:ext uri="{FF2B5EF4-FFF2-40B4-BE49-F238E27FC236}">
                <a16:creationId xmlns:a16="http://schemas.microsoft.com/office/drawing/2014/main" id="{B1CC383A-DC64-4F9C-BC64-4B5D04474735}"/>
              </a:ext>
            </a:extLst>
          </p:cNvPr>
          <p:cNvSpPr>
            <a:spLocks noGrp="1"/>
          </p:cNvSpPr>
          <p:nvPr>
            <p:ph idx="1"/>
          </p:nvPr>
        </p:nvSpPr>
        <p:spPr>
          <a:xfrm>
            <a:off x="643467" y="2011680"/>
            <a:ext cx="5598957" cy="4206240"/>
          </a:xfrm>
        </p:spPr>
        <p:txBody>
          <a:bodyPr>
            <a:normAutofit/>
          </a:bodyPr>
          <a:lstStyle/>
          <a:p>
            <a:pPr marL="0" indent="0">
              <a:buNone/>
            </a:pPr>
            <a:endParaRPr lang="en-US" sz="1600" b="1" i="0">
              <a:solidFill>
                <a:schemeClr val="bg1"/>
              </a:solidFill>
              <a:effectLst/>
              <a:latin typeface="Arial" panose="020B0604020202020204" pitchFamily="34" charset="0"/>
            </a:endParaRPr>
          </a:p>
          <a:p>
            <a:pPr marL="0" indent="0">
              <a:buNone/>
            </a:pPr>
            <a:r>
              <a:rPr lang="en-US" sz="1600" b="0" i="0">
                <a:solidFill>
                  <a:schemeClr val="bg1"/>
                </a:solidFill>
                <a:effectLst/>
                <a:latin typeface="Arial" panose="020B0604020202020204" pitchFamily="34" charset="0"/>
              </a:rPr>
              <a:t>Each encoder consists of two major components: </a:t>
            </a:r>
          </a:p>
          <a:p>
            <a:pPr marL="457200" indent="-457200">
              <a:buFont typeface="+mj-lt"/>
              <a:buAutoNum type="arabicPeriod"/>
            </a:pPr>
            <a:r>
              <a:rPr lang="en-US" sz="1600" b="0" i="0">
                <a:solidFill>
                  <a:schemeClr val="bg1"/>
                </a:solidFill>
                <a:effectLst/>
                <a:latin typeface="Arial" panose="020B0604020202020204" pitchFamily="34" charset="0"/>
              </a:rPr>
              <a:t>a self-attention mechanism, which accepts input encodings from the previous encoder and weighs their relevance to each other to generate output encodings.</a:t>
            </a:r>
          </a:p>
          <a:p>
            <a:pPr marL="457200" indent="-457200">
              <a:buFont typeface="+mj-lt"/>
              <a:buAutoNum type="arabicPeriod"/>
            </a:pPr>
            <a:r>
              <a:rPr lang="en-US" sz="1600" b="0" i="0">
                <a:solidFill>
                  <a:schemeClr val="bg1"/>
                </a:solidFill>
                <a:effectLst/>
                <a:latin typeface="Arial" panose="020B0604020202020204" pitchFamily="34" charset="0"/>
              </a:rPr>
              <a:t>a feed-forward neural network, which further processes each output encoding individually, which are then passed to the next encoder as its input, as well as to the decoders.</a:t>
            </a:r>
          </a:p>
          <a:p>
            <a:pPr marL="0" indent="0">
              <a:buNone/>
            </a:pPr>
            <a:r>
              <a:rPr lang="en-US" sz="1600" b="0" i="0">
                <a:solidFill>
                  <a:schemeClr val="bg1"/>
                </a:solidFill>
                <a:effectLst/>
                <a:latin typeface="Arial" panose="020B0604020202020204" pitchFamily="34" charset="0"/>
              </a:rPr>
              <a:t>The first encoder takes positional information and </a:t>
            </a:r>
            <a:r>
              <a:rPr lang="en-US" sz="1600">
                <a:solidFill>
                  <a:schemeClr val="bg1"/>
                </a:solidFill>
                <a:latin typeface="Arial" panose="020B0604020202020204" pitchFamily="34" charset="0"/>
              </a:rPr>
              <a:t>embeddings</a:t>
            </a:r>
            <a:r>
              <a:rPr lang="en-US" sz="1600" b="0" i="0">
                <a:solidFill>
                  <a:schemeClr val="bg1"/>
                </a:solidFill>
                <a:effectLst/>
                <a:latin typeface="Arial" panose="020B0604020202020204" pitchFamily="34" charset="0"/>
              </a:rPr>
              <a:t> of the input sequence as its input, rather than encodings. The positional information is necessary for the transformer to make use of the order of the sequence, because no other part of the transformer makes use of this.</a:t>
            </a:r>
          </a:p>
          <a:p>
            <a:pPr marL="0" indent="0">
              <a:buNone/>
            </a:pPr>
            <a:endParaRPr lang="pt-PT" sz="1600">
              <a:solidFill>
                <a:schemeClr val="bg1"/>
              </a:solidFill>
            </a:endParaRPr>
          </a:p>
        </p:txBody>
      </p:sp>
      <p:sp>
        <p:nvSpPr>
          <p:cNvPr id="14" name="Rectangle 13">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243485D-30C4-416B-8ED9-BE03F98D2071}"/>
              </a:ext>
            </a:extLst>
          </p:cNvPr>
          <p:cNvPicPr>
            <a:picLocks noChangeAspect="1"/>
          </p:cNvPicPr>
          <p:nvPr/>
        </p:nvPicPr>
        <p:blipFill>
          <a:blip r:embed="rId2"/>
          <a:stretch>
            <a:fillRect/>
          </a:stretch>
        </p:blipFill>
        <p:spPr>
          <a:xfrm>
            <a:off x="8134798" y="816722"/>
            <a:ext cx="2813590" cy="5397811"/>
          </a:xfrm>
          <a:prstGeom prst="rect">
            <a:avLst/>
          </a:prstGeom>
        </p:spPr>
      </p:pic>
    </p:spTree>
    <p:extLst>
      <p:ext uri="{BB962C8B-B14F-4D97-AF65-F5344CB8AC3E}">
        <p14:creationId xmlns:p14="http://schemas.microsoft.com/office/powerpoint/2010/main" val="159615493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F5EF35B-201C-44F0-B571-2B74F952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0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13843-16F9-4E41-A9B3-0B02019E1A57}"/>
              </a:ext>
            </a:extLst>
          </p:cNvPr>
          <p:cNvSpPr>
            <a:spLocks noGrp="1"/>
          </p:cNvSpPr>
          <p:nvPr>
            <p:ph type="title"/>
          </p:nvPr>
        </p:nvSpPr>
        <p:spPr>
          <a:xfrm>
            <a:off x="643467" y="816722"/>
            <a:ext cx="5598957" cy="990024"/>
          </a:xfrm>
        </p:spPr>
        <p:txBody>
          <a:bodyPr>
            <a:normAutofit/>
          </a:bodyPr>
          <a:lstStyle/>
          <a:p>
            <a:pPr algn="ctr"/>
            <a:r>
              <a:rPr lang="pt-PT" sz="2400">
                <a:solidFill>
                  <a:schemeClr val="bg1"/>
                </a:solidFill>
              </a:rPr>
              <a:t>Decoder</a:t>
            </a:r>
          </a:p>
        </p:txBody>
      </p:sp>
      <p:sp>
        <p:nvSpPr>
          <p:cNvPr id="3" name="Content Placeholder 2">
            <a:extLst>
              <a:ext uri="{FF2B5EF4-FFF2-40B4-BE49-F238E27FC236}">
                <a16:creationId xmlns:a16="http://schemas.microsoft.com/office/drawing/2014/main" id="{B1CC383A-DC64-4F9C-BC64-4B5D04474735}"/>
              </a:ext>
            </a:extLst>
          </p:cNvPr>
          <p:cNvSpPr>
            <a:spLocks noGrp="1"/>
          </p:cNvSpPr>
          <p:nvPr>
            <p:ph idx="1"/>
          </p:nvPr>
        </p:nvSpPr>
        <p:spPr>
          <a:xfrm>
            <a:off x="643467" y="2011680"/>
            <a:ext cx="5598957" cy="4206240"/>
          </a:xfrm>
        </p:spPr>
        <p:txBody>
          <a:bodyPr>
            <a:normAutofit/>
          </a:bodyPr>
          <a:lstStyle/>
          <a:p>
            <a:pPr marL="0" indent="0">
              <a:buNone/>
            </a:pPr>
            <a:r>
              <a:rPr lang="en-US" sz="1400" b="0" i="0" dirty="0">
                <a:solidFill>
                  <a:schemeClr val="bg1"/>
                </a:solidFill>
                <a:effectLst/>
                <a:latin typeface="Arial" panose="020B0604020202020204" pitchFamily="34" charset="0"/>
              </a:rPr>
              <a:t>Each decoder consists of three major components: a</a:t>
            </a:r>
          </a:p>
          <a:p>
            <a:pPr marL="457200" indent="-457200">
              <a:buFont typeface="+mj-lt"/>
              <a:buAutoNum type="arabicPeriod"/>
            </a:pPr>
            <a:r>
              <a:rPr lang="en-US" sz="1400" b="0" i="0" dirty="0">
                <a:solidFill>
                  <a:schemeClr val="bg1"/>
                </a:solidFill>
                <a:effectLst/>
                <a:latin typeface="Arial" panose="020B0604020202020204" pitchFamily="34" charset="0"/>
              </a:rPr>
              <a:t> self-attention mechanism</a:t>
            </a:r>
          </a:p>
          <a:p>
            <a:pPr marL="457200" indent="-457200">
              <a:buFont typeface="+mj-lt"/>
              <a:buAutoNum type="arabicPeriod"/>
            </a:pPr>
            <a:r>
              <a:rPr lang="en-US" sz="1400" b="0" i="0" dirty="0">
                <a:solidFill>
                  <a:schemeClr val="bg1"/>
                </a:solidFill>
                <a:effectLst/>
                <a:latin typeface="Arial" panose="020B0604020202020204" pitchFamily="34" charset="0"/>
              </a:rPr>
              <a:t>an attention mechanism over the encodings</a:t>
            </a:r>
          </a:p>
          <a:p>
            <a:pPr marL="457200" indent="-457200">
              <a:buFont typeface="+mj-lt"/>
              <a:buAutoNum type="arabicPeriod"/>
            </a:pPr>
            <a:r>
              <a:rPr lang="en-US" sz="1400" b="0" i="0" dirty="0">
                <a:solidFill>
                  <a:schemeClr val="bg1"/>
                </a:solidFill>
                <a:effectLst/>
                <a:latin typeface="Arial" panose="020B0604020202020204" pitchFamily="34" charset="0"/>
              </a:rPr>
              <a:t>and a feed-forward neural network. </a:t>
            </a:r>
          </a:p>
          <a:p>
            <a:pPr marL="0" indent="0">
              <a:buNone/>
            </a:pPr>
            <a:r>
              <a:rPr lang="en-US" sz="1400" b="0" i="0" dirty="0">
                <a:solidFill>
                  <a:schemeClr val="bg1"/>
                </a:solidFill>
                <a:effectLst/>
                <a:latin typeface="Arial" panose="020B0604020202020204" pitchFamily="34" charset="0"/>
              </a:rPr>
              <a:t>The decoder functions in a similar fashion to the encoder, but an additional attention mechanism is inserted which instead draws relevant information from the encodings generated by the encoders.</a:t>
            </a:r>
          </a:p>
          <a:p>
            <a:pPr marL="0" indent="0">
              <a:buNone/>
            </a:pPr>
            <a:r>
              <a:rPr lang="en-US" sz="1400" b="0" i="0" dirty="0">
                <a:solidFill>
                  <a:schemeClr val="bg1"/>
                </a:solidFill>
                <a:effectLst/>
                <a:latin typeface="Arial" panose="020B0604020202020204" pitchFamily="34" charset="0"/>
              </a:rPr>
              <a:t>Like the first encoder, the first decoder takes positional information and embeddings of the output sequence as its input, rather than encodings. </a:t>
            </a:r>
          </a:p>
          <a:p>
            <a:pPr marL="0" indent="0">
              <a:buNone/>
            </a:pPr>
            <a:r>
              <a:rPr lang="en-US" sz="1400" b="0" i="0" dirty="0">
                <a:solidFill>
                  <a:schemeClr val="bg1"/>
                </a:solidFill>
                <a:effectLst/>
                <a:latin typeface="Arial" panose="020B0604020202020204" pitchFamily="34" charset="0"/>
              </a:rPr>
              <a:t>The transformer must not use the current or future output to predict an output, so the output sequence must be partially masked to prevent this reverse information flow. The last decoder is followed by a final linear transformation and </a:t>
            </a:r>
            <a:r>
              <a:rPr lang="en-US" sz="1400" b="0" i="0" dirty="0" err="1">
                <a:solidFill>
                  <a:schemeClr val="bg1"/>
                </a:solidFill>
                <a:effectLst/>
                <a:latin typeface="Arial" panose="020B0604020202020204" pitchFamily="34" charset="0"/>
              </a:rPr>
              <a:t>softmax</a:t>
            </a:r>
            <a:r>
              <a:rPr lang="en-US" sz="1400" b="0" i="0" dirty="0">
                <a:solidFill>
                  <a:schemeClr val="bg1"/>
                </a:solidFill>
                <a:effectLst/>
                <a:latin typeface="Arial" panose="020B0604020202020204" pitchFamily="34" charset="0"/>
              </a:rPr>
              <a:t> layer, to produce the output probabilities over the vocabulary.</a:t>
            </a:r>
          </a:p>
          <a:p>
            <a:pPr marL="0" indent="0">
              <a:buNone/>
            </a:pPr>
            <a:endParaRPr lang="pt-PT" sz="1400" dirty="0">
              <a:solidFill>
                <a:schemeClr val="bg1"/>
              </a:solidFill>
            </a:endParaRPr>
          </a:p>
        </p:txBody>
      </p:sp>
      <p:sp>
        <p:nvSpPr>
          <p:cNvPr id="12" name="Rectangle 11">
            <a:extLst>
              <a:ext uri="{FF2B5EF4-FFF2-40B4-BE49-F238E27FC236}">
                <a16:creationId xmlns:a16="http://schemas.microsoft.com/office/drawing/2014/main" id="{4BF33555-1B12-49B5-BADE-CEAB3221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186" y="0"/>
            <a:ext cx="53008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EB9FD8BE-914E-4755-AF8C-D4F1573CBA5E}"/>
              </a:ext>
            </a:extLst>
          </p:cNvPr>
          <p:cNvPicPr>
            <a:picLocks noChangeAspect="1"/>
          </p:cNvPicPr>
          <p:nvPr/>
        </p:nvPicPr>
        <p:blipFill>
          <a:blip r:embed="rId2"/>
          <a:stretch>
            <a:fillRect/>
          </a:stretch>
        </p:blipFill>
        <p:spPr>
          <a:xfrm>
            <a:off x="8596977" y="816722"/>
            <a:ext cx="1889233" cy="5397811"/>
          </a:xfrm>
          <a:prstGeom prst="rect">
            <a:avLst/>
          </a:prstGeom>
        </p:spPr>
      </p:pic>
    </p:spTree>
    <p:extLst>
      <p:ext uri="{BB962C8B-B14F-4D97-AF65-F5344CB8AC3E}">
        <p14:creationId xmlns:p14="http://schemas.microsoft.com/office/powerpoint/2010/main" val="227951647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58B3-6E43-40F7-8088-809F71F35C6C}"/>
              </a:ext>
            </a:extLst>
          </p:cNvPr>
          <p:cNvSpPr>
            <a:spLocks noGrp="1"/>
          </p:cNvSpPr>
          <p:nvPr>
            <p:ph type="title"/>
          </p:nvPr>
        </p:nvSpPr>
        <p:spPr/>
        <p:txBody>
          <a:bodyPr/>
          <a:lstStyle/>
          <a:p>
            <a:r>
              <a:rPr lang="pt-PT" dirty="0" err="1"/>
              <a:t>Outline</a:t>
            </a:r>
            <a:endParaRPr lang="pt-PT" dirty="0"/>
          </a:p>
        </p:txBody>
      </p:sp>
      <p:sp>
        <p:nvSpPr>
          <p:cNvPr id="3" name="Content Placeholder 2">
            <a:extLst>
              <a:ext uri="{FF2B5EF4-FFF2-40B4-BE49-F238E27FC236}">
                <a16:creationId xmlns:a16="http://schemas.microsoft.com/office/drawing/2014/main" id="{24A493C5-650B-4EB1-A15A-29521A05F4BE}"/>
              </a:ext>
            </a:extLst>
          </p:cNvPr>
          <p:cNvSpPr>
            <a:spLocks noGrp="1"/>
          </p:cNvSpPr>
          <p:nvPr>
            <p:ph idx="1"/>
          </p:nvPr>
        </p:nvSpPr>
        <p:spPr/>
        <p:txBody>
          <a:bodyPr>
            <a:normAutofit/>
          </a:bodyPr>
          <a:lstStyle/>
          <a:p>
            <a:pPr marL="457200" indent="-457200">
              <a:buFont typeface="+mj-lt"/>
              <a:buAutoNum type="arabicPeriod"/>
            </a:pPr>
            <a:r>
              <a:rPr lang="pt-PT" dirty="0" err="1"/>
              <a:t>Introduction</a:t>
            </a:r>
            <a:endParaRPr lang="pt-PT" dirty="0"/>
          </a:p>
          <a:p>
            <a:pPr marL="457200" indent="-457200">
              <a:buFont typeface="+mj-lt"/>
              <a:buAutoNum type="arabicPeriod"/>
            </a:pPr>
            <a:r>
              <a:rPr lang="pt-PT" dirty="0"/>
              <a:t>Flava </a:t>
            </a:r>
            <a:r>
              <a:rPr lang="pt-PT" dirty="0" err="1"/>
              <a:t>Model</a:t>
            </a:r>
            <a:r>
              <a:rPr lang="pt-PT" dirty="0"/>
              <a:t> </a:t>
            </a:r>
            <a:r>
              <a:rPr lang="pt-PT" dirty="0" err="1"/>
              <a:t>Architecture</a:t>
            </a:r>
            <a:endParaRPr lang="pt-PT" dirty="0"/>
          </a:p>
          <a:p>
            <a:pPr marL="457200" indent="-457200">
              <a:buFont typeface="+mj-lt"/>
              <a:buAutoNum type="arabicPeriod"/>
            </a:pPr>
            <a:r>
              <a:rPr lang="pt-PT" dirty="0" err="1"/>
              <a:t>Pre</a:t>
            </a:r>
            <a:r>
              <a:rPr lang="pt-PT" dirty="0"/>
              <a:t>-Training </a:t>
            </a:r>
            <a:r>
              <a:rPr lang="pt-PT" dirty="0" err="1"/>
              <a:t>Tasks</a:t>
            </a:r>
            <a:endParaRPr lang="pt-PT" dirty="0"/>
          </a:p>
          <a:p>
            <a:pPr marL="457200" indent="-457200">
              <a:buFont typeface="+mj-lt"/>
              <a:buAutoNum type="arabicPeriod"/>
            </a:pPr>
            <a:r>
              <a:rPr lang="pt-PT" dirty="0" err="1"/>
              <a:t>Other</a:t>
            </a:r>
            <a:r>
              <a:rPr lang="pt-PT" dirty="0"/>
              <a:t> </a:t>
            </a:r>
            <a:r>
              <a:rPr lang="pt-PT" dirty="0" err="1"/>
              <a:t>Vision</a:t>
            </a:r>
            <a:r>
              <a:rPr lang="pt-PT" dirty="0"/>
              <a:t> </a:t>
            </a:r>
            <a:r>
              <a:rPr lang="pt-PT" dirty="0" err="1"/>
              <a:t>and</a:t>
            </a:r>
            <a:r>
              <a:rPr lang="pt-PT" dirty="0"/>
              <a:t> </a:t>
            </a:r>
            <a:r>
              <a:rPr lang="pt-PT" dirty="0" err="1"/>
              <a:t>Language</a:t>
            </a:r>
            <a:r>
              <a:rPr lang="pt-PT" dirty="0"/>
              <a:t> </a:t>
            </a:r>
            <a:r>
              <a:rPr lang="pt-PT" dirty="0" err="1"/>
              <a:t>Models</a:t>
            </a:r>
            <a:endParaRPr lang="pt-PT" dirty="0"/>
          </a:p>
          <a:p>
            <a:pPr marL="457200" indent="-457200">
              <a:buFont typeface="+mj-lt"/>
              <a:buAutoNum type="arabicPeriod"/>
            </a:pPr>
            <a:r>
              <a:rPr lang="pt-PT" dirty="0" err="1"/>
              <a:t>Results</a:t>
            </a:r>
            <a:endParaRPr lang="pt-PT" dirty="0"/>
          </a:p>
          <a:p>
            <a:pPr marL="457200" indent="-457200">
              <a:buFont typeface="+mj-lt"/>
              <a:buAutoNum type="arabicPeriod"/>
            </a:pPr>
            <a:r>
              <a:rPr lang="pt-PT" dirty="0" err="1"/>
              <a:t>Conclusion</a:t>
            </a:r>
            <a:endParaRPr lang="pt-PT" dirty="0"/>
          </a:p>
          <a:p>
            <a:pPr marL="457200" indent="-457200">
              <a:buFont typeface="+mj-lt"/>
              <a:buAutoNum type="arabicPeriod"/>
            </a:pPr>
            <a:r>
              <a:rPr lang="pt-PT" dirty="0" err="1"/>
              <a:t>References</a:t>
            </a:r>
            <a:endParaRPr lang="pt-PT" dirty="0"/>
          </a:p>
          <a:p>
            <a:pPr marL="0" indent="0">
              <a:buNone/>
            </a:pPr>
            <a:endParaRPr lang="pt-PT" dirty="0"/>
          </a:p>
        </p:txBody>
      </p:sp>
    </p:spTree>
    <p:extLst>
      <p:ext uri="{BB962C8B-B14F-4D97-AF65-F5344CB8AC3E}">
        <p14:creationId xmlns:p14="http://schemas.microsoft.com/office/powerpoint/2010/main" val="65443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4062-AB93-4747-A5C9-E8C769A85F1A}"/>
              </a:ext>
            </a:extLst>
          </p:cNvPr>
          <p:cNvSpPr>
            <a:spLocks noGrp="1"/>
          </p:cNvSpPr>
          <p:nvPr>
            <p:ph type="title"/>
          </p:nvPr>
        </p:nvSpPr>
        <p:spPr/>
        <p:txBody>
          <a:bodyPr/>
          <a:lstStyle/>
          <a:p>
            <a:r>
              <a:rPr lang="pt-PT" dirty="0" err="1"/>
              <a:t>Transformer</a:t>
            </a:r>
            <a:r>
              <a:rPr lang="pt-PT" dirty="0"/>
              <a:t> </a:t>
            </a:r>
            <a:r>
              <a:rPr lang="pt-PT" dirty="0" err="1"/>
              <a:t>vs</a:t>
            </a:r>
            <a:r>
              <a:rPr lang="pt-PT" dirty="0"/>
              <a:t> CNN</a:t>
            </a:r>
          </a:p>
        </p:txBody>
      </p:sp>
      <p:sp>
        <p:nvSpPr>
          <p:cNvPr id="3" name="Content Placeholder 2">
            <a:extLst>
              <a:ext uri="{FF2B5EF4-FFF2-40B4-BE49-F238E27FC236}">
                <a16:creationId xmlns:a16="http://schemas.microsoft.com/office/drawing/2014/main" id="{B3AC62BA-5B1F-4B1F-8260-35C6BA51B93C}"/>
              </a:ext>
            </a:extLst>
          </p:cNvPr>
          <p:cNvSpPr>
            <a:spLocks noGrp="1"/>
          </p:cNvSpPr>
          <p:nvPr>
            <p:ph idx="1"/>
          </p:nvPr>
        </p:nvSpPr>
        <p:spPr/>
        <p:txBody>
          <a:bodyPr/>
          <a:lstStyle/>
          <a:p>
            <a:pPr marL="0" indent="0">
              <a:buNone/>
            </a:pPr>
            <a:r>
              <a:rPr lang="pt-PT" dirty="0" err="1"/>
              <a:t>Inductive</a:t>
            </a:r>
            <a:r>
              <a:rPr lang="pt-PT" dirty="0"/>
              <a:t> </a:t>
            </a:r>
            <a:r>
              <a:rPr lang="pt-PT" dirty="0" err="1"/>
              <a:t>bias</a:t>
            </a:r>
            <a:endParaRPr lang="pt-PT" dirty="0"/>
          </a:p>
          <a:p>
            <a:pPr marL="0" indent="0">
              <a:buNone/>
            </a:pPr>
            <a:endParaRPr lang="pt-PT" dirty="0"/>
          </a:p>
          <a:p>
            <a:pPr marL="0" indent="0">
              <a:buNone/>
            </a:pPr>
            <a:endParaRPr lang="pt-PT" dirty="0"/>
          </a:p>
        </p:txBody>
      </p:sp>
    </p:spTree>
    <p:extLst>
      <p:ext uri="{BB962C8B-B14F-4D97-AF65-F5344CB8AC3E}">
        <p14:creationId xmlns:p14="http://schemas.microsoft.com/office/powerpoint/2010/main" val="3677446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F4CC-3894-4617-B516-F70FFD328743}"/>
              </a:ext>
            </a:extLst>
          </p:cNvPr>
          <p:cNvSpPr>
            <a:spLocks noGrp="1"/>
          </p:cNvSpPr>
          <p:nvPr>
            <p:ph type="title"/>
          </p:nvPr>
        </p:nvSpPr>
        <p:spPr/>
        <p:txBody>
          <a:bodyPr/>
          <a:lstStyle/>
          <a:p>
            <a:r>
              <a:rPr lang="pt-PT" dirty="0"/>
              <a:t>Background – </a:t>
            </a:r>
            <a:r>
              <a:rPr lang="pt-PT" dirty="0" err="1"/>
              <a:t>Pretraining</a:t>
            </a:r>
            <a:r>
              <a:rPr lang="pt-PT" dirty="0"/>
              <a:t>/Fine </a:t>
            </a:r>
            <a:r>
              <a:rPr lang="pt-PT" dirty="0" err="1"/>
              <a:t>Tuning</a:t>
            </a:r>
            <a:endParaRPr lang="pt-PT" dirty="0"/>
          </a:p>
        </p:txBody>
      </p:sp>
      <p:sp>
        <p:nvSpPr>
          <p:cNvPr id="3" name="Content Placeholder 2">
            <a:extLst>
              <a:ext uri="{FF2B5EF4-FFF2-40B4-BE49-F238E27FC236}">
                <a16:creationId xmlns:a16="http://schemas.microsoft.com/office/drawing/2014/main" id="{D1210710-4CE7-475C-970F-7DB7230A0DF2}"/>
              </a:ext>
            </a:extLst>
          </p:cNvPr>
          <p:cNvSpPr>
            <a:spLocks noGrp="1"/>
          </p:cNvSpPr>
          <p:nvPr>
            <p:ph idx="1"/>
          </p:nvPr>
        </p:nvSpPr>
        <p:spPr/>
        <p:txBody>
          <a:bodyPr/>
          <a:lstStyle/>
          <a:p>
            <a:pPr marL="0" indent="0">
              <a:buNone/>
            </a:pPr>
            <a:r>
              <a:rPr lang="pt-PT" dirty="0" err="1"/>
              <a:t>Pretraining</a:t>
            </a:r>
            <a:r>
              <a:rPr lang="pt-PT" dirty="0"/>
              <a:t>/Fine-</a:t>
            </a:r>
            <a:r>
              <a:rPr lang="pt-PT" dirty="0" err="1"/>
              <a:t>tuning</a:t>
            </a:r>
            <a:r>
              <a:rPr lang="pt-PT" dirty="0"/>
              <a:t> </a:t>
            </a:r>
            <a:r>
              <a:rPr lang="pt-PT" dirty="0" err="1"/>
              <a:t>work</a:t>
            </a:r>
            <a:r>
              <a:rPr lang="pt-PT" dirty="0"/>
              <a:t> as </a:t>
            </a:r>
            <a:r>
              <a:rPr lang="pt-PT" dirty="0" err="1"/>
              <a:t>follows</a:t>
            </a:r>
            <a:r>
              <a:rPr lang="pt-PT" dirty="0"/>
              <a:t>:</a:t>
            </a:r>
          </a:p>
          <a:p>
            <a:pPr marL="457200" indent="-457200">
              <a:buFont typeface="+mj-lt"/>
              <a:buAutoNum type="arabicPeriod"/>
            </a:pPr>
            <a:r>
              <a:rPr lang="pt-PT" dirty="0" err="1"/>
              <a:t>You</a:t>
            </a:r>
            <a:r>
              <a:rPr lang="pt-PT" dirty="0"/>
              <a:t> </a:t>
            </a:r>
            <a:r>
              <a:rPr lang="pt-PT" dirty="0" err="1"/>
              <a:t>have</a:t>
            </a:r>
            <a:r>
              <a:rPr lang="pt-PT" dirty="0"/>
              <a:t> a </a:t>
            </a:r>
            <a:r>
              <a:rPr lang="pt-PT" dirty="0" err="1"/>
              <a:t>machine</a:t>
            </a:r>
            <a:r>
              <a:rPr lang="pt-PT" dirty="0"/>
              <a:t> </a:t>
            </a:r>
            <a:r>
              <a:rPr lang="pt-PT" dirty="0" err="1"/>
              <a:t>learning</a:t>
            </a:r>
            <a:r>
              <a:rPr lang="pt-PT" dirty="0"/>
              <a:t> </a:t>
            </a:r>
            <a:r>
              <a:rPr lang="pt-PT" dirty="0" err="1"/>
              <a:t>model</a:t>
            </a:r>
            <a:r>
              <a:rPr lang="pt-PT" dirty="0"/>
              <a:t> </a:t>
            </a:r>
            <a:r>
              <a:rPr lang="pt-PT" b="1" i="1" dirty="0"/>
              <a:t>m</a:t>
            </a:r>
          </a:p>
          <a:p>
            <a:pPr marL="457200" indent="-457200">
              <a:buFont typeface="+mj-lt"/>
              <a:buAutoNum type="arabicPeriod"/>
            </a:pPr>
            <a:r>
              <a:rPr lang="pt-PT" b="1" dirty="0" err="1"/>
              <a:t>Pre</a:t>
            </a:r>
            <a:r>
              <a:rPr lang="pt-PT" b="1" dirty="0"/>
              <a:t>-training: </a:t>
            </a:r>
            <a:r>
              <a:rPr lang="pt-PT" dirty="0" err="1"/>
              <a:t>You</a:t>
            </a:r>
            <a:r>
              <a:rPr lang="pt-PT" dirty="0"/>
              <a:t> </a:t>
            </a:r>
            <a:r>
              <a:rPr lang="pt-PT" dirty="0" err="1"/>
              <a:t>have</a:t>
            </a:r>
            <a:r>
              <a:rPr lang="pt-PT" dirty="0"/>
              <a:t> a </a:t>
            </a:r>
            <a:r>
              <a:rPr lang="pt-PT" dirty="0" err="1"/>
              <a:t>dataset</a:t>
            </a:r>
            <a:r>
              <a:rPr lang="pt-PT" dirty="0"/>
              <a:t> </a:t>
            </a:r>
            <a:r>
              <a:rPr lang="pt-PT" b="1" i="1" dirty="0"/>
              <a:t>A </a:t>
            </a:r>
            <a:r>
              <a:rPr lang="pt-PT" dirty="0" err="1"/>
              <a:t>on</a:t>
            </a:r>
            <a:r>
              <a:rPr lang="pt-PT" dirty="0"/>
              <a:t> </a:t>
            </a:r>
            <a:r>
              <a:rPr lang="pt-PT" dirty="0" err="1"/>
              <a:t>which</a:t>
            </a:r>
            <a:r>
              <a:rPr lang="pt-PT" dirty="0"/>
              <a:t> </a:t>
            </a:r>
            <a:r>
              <a:rPr lang="pt-PT" dirty="0" err="1"/>
              <a:t>you</a:t>
            </a:r>
            <a:r>
              <a:rPr lang="pt-PT" dirty="0"/>
              <a:t> </a:t>
            </a:r>
            <a:r>
              <a:rPr lang="pt-PT" dirty="0" err="1"/>
              <a:t>train</a:t>
            </a:r>
            <a:r>
              <a:rPr lang="pt-PT" dirty="0"/>
              <a:t> </a:t>
            </a:r>
            <a:r>
              <a:rPr lang="pt-PT" b="1" i="1" dirty="0"/>
              <a:t>m</a:t>
            </a:r>
          </a:p>
          <a:p>
            <a:pPr marL="457200" indent="-457200">
              <a:buFont typeface="+mj-lt"/>
              <a:buAutoNum type="arabicPeriod"/>
            </a:pPr>
            <a:r>
              <a:rPr lang="pt-PT" dirty="0" err="1"/>
              <a:t>You</a:t>
            </a:r>
            <a:r>
              <a:rPr lang="pt-PT" dirty="0"/>
              <a:t> </a:t>
            </a:r>
            <a:r>
              <a:rPr lang="pt-PT" dirty="0" err="1"/>
              <a:t>have</a:t>
            </a:r>
            <a:r>
              <a:rPr lang="pt-PT" dirty="0"/>
              <a:t> a </a:t>
            </a:r>
            <a:r>
              <a:rPr lang="pt-PT" dirty="0" err="1"/>
              <a:t>dataset</a:t>
            </a:r>
            <a:r>
              <a:rPr lang="pt-PT" dirty="0"/>
              <a:t> </a:t>
            </a:r>
            <a:r>
              <a:rPr lang="pt-PT" b="1" i="1" dirty="0"/>
              <a:t>B</a:t>
            </a:r>
            <a:r>
              <a:rPr lang="pt-PT" dirty="0"/>
              <a:t>. </a:t>
            </a:r>
            <a:r>
              <a:rPr lang="pt-PT" dirty="0" err="1"/>
              <a:t>Before</a:t>
            </a:r>
            <a:r>
              <a:rPr lang="pt-PT" dirty="0"/>
              <a:t> </a:t>
            </a:r>
            <a:r>
              <a:rPr lang="pt-PT" dirty="0" err="1"/>
              <a:t>you</a:t>
            </a:r>
            <a:r>
              <a:rPr lang="pt-PT" dirty="0"/>
              <a:t> </a:t>
            </a:r>
            <a:r>
              <a:rPr lang="pt-PT" dirty="0" err="1"/>
              <a:t>start</a:t>
            </a:r>
            <a:r>
              <a:rPr lang="pt-PT" dirty="0"/>
              <a:t> training </a:t>
            </a:r>
            <a:r>
              <a:rPr lang="pt-PT" dirty="0" err="1"/>
              <a:t>the</a:t>
            </a:r>
            <a:r>
              <a:rPr lang="pt-PT" dirty="0"/>
              <a:t> </a:t>
            </a:r>
            <a:r>
              <a:rPr lang="pt-PT" dirty="0" err="1"/>
              <a:t>model</a:t>
            </a:r>
            <a:r>
              <a:rPr lang="pt-PT" dirty="0"/>
              <a:t>, </a:t>
            </a:r>
            <a:r>
              <a:rPr lang="pt-PT" dirty="0" err="1"/>
              <a:t>you</a:t>
            </a:r>
            <a:r>
              <a:rPr lang="pt-PT" dirty="0"/>
              <a:t> </a:t>
            </a:r>
            <a:r>
              <a:rPr lang="pt-PT" dirty="0" err="1"/>
              <a:t>initialize</a:t>
            </a:r>
            <a:r>
              <a:rPr lang="pt-PT" dirty="0"/>
              <a:t> some </a:t>
            </a:r>
            <a:r>
              <a:rPr lang="pt-PT" dirty="0" err="1"/>
              <a:t>of</a:t>
            </a:r>
            <a:r>
              <a:rPr lang="pt-PT" dirty="0"/>
              <a:t> </a:t>
            </a:r>
            <a:r>
              <a:rPr lang="pt-PT" dirty="0" err="1"/>
              <a:t>the</a:t>
            </a:r>
            <a:r>
              <a:rPr lang="pt-PT" dirty="0"/>
              <a:t> </a:t>
            </a:r>
            <a:r>
              <a:rPr lang="pt-PT" dirty="0" err="1"/>
              <a:t>parameters</a:t>
            </a:r>
            <a:r>
              <a:rPr lang="pt-PT" dirty="0"/>
              <a:t> </a:t>
            </a:r>
            <a:r>
              <a:rPr lang="pt-PT" dirty="0" err="1"/>
              <a:t>of</a:t>
            </a:r>
            <a:r>
              <a:rPr lang="pt-PT" dirty="0"/>
              <a:t> </a:t>
            </a:r>
            <a:r>
              <a:rPr lang="pt-PT" b="1" i="1" dirty="0"/>
              <a:t>m </a:t>
            </a:r>
            <a:r>
              <a:rPr lang="pt-PT" dirty="0" err="1"/>
              <a:t>with</a:t>
            </a:r>
            <a:r>
              <a:rPr lang="pt-PT" dirty="0"/>
              <a:t> </a:t>
            </a:r>
            <a:r>
              <a:rPr lang="pt-PT" dirty="0" err="1"/>
              <a:t>the</a:t>
            </a:r>
            <a:r>
              <a:rPr lang="pt-PT" dirty="0"/>
              <a:t> </a:t>
            </a:r>
            <a:r>
              <a:rPr lang="pt-PT" dirty="0" err="1"/>
              <a:t>model</a:t>
            </a:r>
            <a:r>
              <a:rPr lang="pt-PT" dirty="0"/>
              <a:t> </a:t>
            </a:r>
            <a:r>
              <a:rPr lang="pt-PT" dirty="0" err="1"/>
              <a:t>which</a:t>
            </a:r>
            <a:r>
              <a:rPr lang="pt-PT" dirty="0"/>
              <a:t> </a:t>
            </a:r>
            <a:r>
              <a:rPr lang="pt-PT" dirty="0" err="1"/>
              <a:t>is</a:t>
            </a:r>
            <a:r>
              <a:rPr lang="pt-PT" dirty="0"/>
              <a:t> </a:t>
            </a:r>
            <a:r>
              <a:rPr lang="pt-PT" dirty="0" err="1"/>
              <a:t>trained</a:t>
            </a:r>
            <a:r>
              <a:rPr lang="pt-PT" dirty="0"/>
              <a:t> </a:t>
            </a:r>
            <a:r>
              <a:rPr lang="pt-PT" dirty="0" err="1"/>
              <a:t>on</a:t>
            </a:r>
            <a:r>
              <a:rPr lang="pt-PT" dirty="0"/>
              <a:t> </a:t>
            </a:r>
            <a:r>
              <a:rPr lang="pt-PT" b="1" i="1" dirty="0"/>
              <a:t>A</a:t>
            </a:r>
            <a:r>
              <a:rPr lang="pt-PT" dirty="0"/>
              <a:t>.</a:t>
            </a:r>
          </a:p>
          <a:p>
            <a:pPr marL="457200" indent="-457200">
              <a:buFont typeface="+mj-lt"/>
              <a:buAutoNum type="arabicPeriod"/>
            </a:pPr>
            <a:r>
              <a:rPr lang="pt-PT" b="1" dirty="0"/>
              <a:t>Fine-</a:t>
            </a:r>
            <a:r>
              <a:rPr lang="pt-PT" b="1" dirty="0" err="1"/>
              <a:t>tuning</a:t>
            </a:r>
            <a:r>
              <a:rPr lang="pt-PT" b="1" dirty="0"/>
              <a:t>: </a:t>
            </a:r>
            <a:r>
              <a:rPr lang="pt-PT" dirty="0" err="1"/>
              <a:t>You</a:t>
            </a:r>
            <a:r>
              <a:rPr lang="pt-PT" dirty="0"/>
              <a:t> </a:t>
            </a:r>
            <a:r>
              <a:rPr lang="pt-PT" dirty="0" err="1"/>
              <a:t>train</a:t>
            </a:r>
            <a:r>
              <a:rPr lang="pt-PT" dirty="0"/>
              <a:t> </a:t>
            </a:r>
            <a:r>
              <a:rPr lang="pt-PT" b="1" i="1" dirty="0"/>
              <a:t>m </a:t>
            </a:r>
            <a:r>
              <a:rPr lang="pt-PT" dirty="0" err="1"/>
              <a:t>on</a:t>
            </a:r>
            <a:r>
              <a:rPr lang="pt-PT" dirty="0"/>
              <a:t> </a:t>
            </a:r>
            <a:r>
              <a:rPr lang="pt-PT" b="1" i="1" dirty="0"/>
              <a:t>B</a:t>
            </a:r>
            <a:r>
              <a:rPr lang="pt-PT" dirty="0"/>
              <a:t>.</a:t>
            </a:r>
          </a:p>
          <a:p>
            <a:pPr marL="0" indent="0">
              <a:buNone/>
            </a:pPr>
            <a:endParaRPr lang="pt-PT" dirty="0"/>
          </a:p>
          <a:p>
            <a:pPr marL="0" indent="0">
              <a:buNone/>
            </a:pPr>
            <a:r>
              <a:rPr lang="pt-PT" dirty="0" err="1"/>
              <a:t>This</a:t>
            </a:r>
            <a:r>
              <a:rPr lang="pt-PT" dirty="0"/>
              <a:t> </a:t>
            </a:r>
            <a:r>
              <a:rPr lang="pt-PT" dirty="0" err="1"/>
              <a:t>is</a:t>
            </a:r>
            <a:r>
              <a:rPr lang="pt-PT" dirty="0"/>
              <a:t> </a:t>
            </a:r>
            <a:r>
              <a:rPr lang="pt-PT" dirty="0" err="1"/>
              <a:t>one</a:t>
            </a:r>
            <a:r>
              <a:rPr lang="pt-PT" dirty="0"/>
              <a:t> </a:t>
            </a:r>
            <a:r>
              <a:rPr lang="pt-PT" dirty="0" err="1"/>
              <a:t>form</a:t>
            </a:r>
            <a:r>
              <a:rPr lang="pt-PT" dirty="0"/>
              <a:t> </a:t>
            </a:r>
            <a:r>
              <a:rPr lang="pt-PT" dirty="0" err="1"/>
              <a:t>of</a:t>
            </a:r>
            <a:r>
              <a:rPr lang="pt-PT" dirty="0"/>
              <a:t> </a:t>
            </a:r>
            <a:r>
              <a:rPr lang="pt-PT" dirty="0" err="1"/>
              <a:t>transfer</a:t>
            </a:r>
            <a:r>
              <a:rPr lang="pt-PT" dirty="0"/>
              <a:t> </a:t>
            </a:r>
            <a:r>
              <a:rPr lang="pt-PT" dirty="0" err="1"/>
              <a:t>learning</a:t>
            </a:r>
            <a:r>
              <a:rPr lang="pt-PT" dirty="0"/>
              <a:t>, </a:t>
            </a:r>
            <a:r>
              <a:rPr lang="pt-PT" dirty="0" err="1"/>
              <a:t>so</a:t>
            </a:r>
            <a:r>
              <a:rPr lang="pt-PT" dirty="0"/>
              <a:t> </a:t>
            </a:r>
            <a:r>
              <a:rPr lang="pt-PT" dirty="0" err="1"/>
              <a:t>you</a:t>
            </a:r>
            <a:r>
              <a:rPr lang="pt-PT" dirty="0"/>
              <a:t> can </a:t>
            </a:r>
            <a:r>
              <a:rPr lang="pt-PT" dirty="0" err="1"/>
              <a:t>transfer</a:t>
            </a:r>
            <a:r>
              <a:rPr lang="pt-PT" dirty="0"/>
              <a:t> some </a:t>
            </a:r>
            <a:r>
              <a:rPr lang="pt-PT" dirty="0" err="1"/>
              <a:t>of</a:t>
            </a:r>
            <a:r>
              <a:rPr lang="pt-PT" dirty="0"/>
              <a:t> </a:t>
            </a:r>
            <a:r>
              <a:rPr lang="pt-PT" dirty="0" err="1"/>
              <a:t>the</a:t>
            </a:r>
            <a:r>
              <a:rPr lang="pt-PT" dirty="0"/>
              <a:t> </a:t>
            </a:r>
            <a:r>
              <a:rPr lang="pt-PT" dirty="0" err="1"/>
              <a:t>knowledge</a:t>
            </a:r>
            <a:r>
              <a:rPr lang="pt-PT" dirty="0"/>
              <a:t> </a:t>
            </a:r>
            <a:r>
              <a:rPr lang="pt-PT" dirty="0" err="1"/>
              <a:t>obtained</a:t>
            </a:r>
            <a:r>
              <a:rPr lang="pt-PT" dirty="0"/>
              <a:t> </a:t>
            </a:r>
            <a:r>
              <a:rPr lang="pt-PT" dirty="0" err="1"/>
              <a:t>on</a:t>
            </a:r>
            <a:r>
              <a:rPr lang="pt-PT" dirty="0"/>
              <a:t> </a:t>
            </a:r>
            <a:r>
              <a:rPr lang="pt-PT" dirty="0" err="1"/>
              <a:t>dataset</a:t>
            </a:r>
            <a:r>
              <a:rPr lang="pt-PT" dirty="0"/>
              <a:t> </a:t>
            </a:r>
            <a:r>
              <a:rPr lang="pt-PT" b="1" i="1" dirty="0"/>
              <a:t>A </a:t>
            </a:r>
            <a:r>
              <a:rPr lang="pt-PT" dirty="0"/>
              <a:t>to </a:t>
            </a:r>
            <a:r>
              <a:rPr lang="pt-PT" dirty="0" err="1"/>
              <a:t>dataset</a:t>
            </a:r>
            <a:r>
              <a:rPr lang="pt-PT" dirty="0"/>
              <a:t> </a:t>
            </a:r>
            <a:r>
              <a:rPr lang="pt-PT" b="1" i="1" dirty="0"/>
              <a:t>B</a:t>
            </a:r>
            <a:r>
              <a:rPr lang="pt-PT" dirty="0"/>
              <a:t>.</a:t>
            </a:r>
          </a:p>
          <a:p>
            <a:pPr marL="0" indent="0">
              <a:buNone/>
            </a:pPr>
            <a:endParaRPr lang="pt-PT" b="1" dirty="0"/>
          </a:p>
        </p:txBody>
      </p:sp>
    </p:spTree>
    <p:extLst>
      <p:ext uri="{BB962C8B-B14F-4D97-AF65-F5344CB8AC3E}">
        <p14:creationId xmlns:p14="http://schemas.microsoft.com/office/powerpoint/2010/main" val="36219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CAC7-ADA5-4AFA-B977-5CAF02095943}"/>
              </a:ext>
            </a:extLst>
          </p:cNvPr>
          <p:cNvSpPr>
            <a:spLocks noGrp="1"/>
          </p:cNvSpPr>
          <p:nvPr>
            <p:ph type="title"/>
          </p:nvPr>
        </p:nvSpPr>
        <p:spPr/>
        <p:txBody>
          <a:bodyPr/>
          <a:lstStyle/>
          <a:p>
            <a:r>
              <a:rPr lang="pt-PT" dirty="0" err="1"/>
              <a:t>Pretraining</a:t>
            </a:r>
            <a:r>
              <a:rPr lang="pt-PT" dirty="0"/>
              <a:t> </a:t>
            </a:r>
            <a:r>
              <a:rPr lang="pt-PT" dirty="0" err="1"/>
              <a:t>Objectives</a:t>
            </a:r>
            <a:endParaRPr lang="pt-PT" dirty="0"/>
          </a:p>
        </p:txBody>
      </p:sp>
      <p:sp>
        <p:nvSpPr>
          <p:cNvPr id="3" name="Content Placeholder 2">
            <a:extLst>
              <a:ext uri="{FF2B5EF4-FFF2-40B4-BE49-F238E27FC236}">
                <a16:creationId xmlns:a16="http://schemas.microsoft.com/office/drawing/2014/main" id="{024B258A-5744-4C9F-8B0C-67894C7A5F6D}"/>
              </a:ext>
            </a:extLst>
          </p:cNvPr>
          <p:cNvSpPr>
            <a:spLocks noGrp="1"/>
          </p:cNvSpPr>
          <p:nvPr>
            <p:ph idx="1"/>
          </p:nvPr>
        </p:nvSpPr>
        <p:spPr>
          <a:xfrm>
            <a:off x="1202919" y="1792936"/>
            <a:ext cx="9784080" cy="5065064"/>
          </a:xfrm>
        </p:spPr>
        <p:txBody>
          <a:bodyPr>
            <a:normAutofit lnSpcReduction="10000"/>
          </a:bodyPr>
          <a:lstStyle/>
          <a:p>
            <a:pPr marL="0" indent="0">
              <a:buNone/>
            </a:pPr>
            <a:r>
              <a:rPr lang="pt-PT" dirty="0" err="1"/>
              <a:t>Pretraining</a:t>
            </a:r>
            <a:r>
              <a:rPr lang="pt-PT" dirty="0"/>
              <a:t> </a:t>
            </a:r>
            <a:r>
              <a:rPr lang="pt-PT" dirty="0" err="1"/>
              <a:t>objectives</a:t>
            </a:r>
            <a:r>
              <a:rPr lang="en-US" dirty="0"/>
              <a:t> aim to obtain strong representations through pretraining on both multimodal data (paired image and text) as well as unimodal data (unpaired images or text).</a:t>
            </a:r>
            <a:endParaRPr lang="pt-PT" dirty="0"/>
          </a:p>
          <a:p>
            <a:pPr marL="457200" indent="-457200">
              <a:buFont typeface="+mj-lt"/>
              <a:buAutoNum type="arabicPeriod"/>
            </a:pPr>
            <a:r>
              <a:rPr lang="pt-PT" dirty="0"/>
              <a:t>Unimodal </a:t>
            </a:r>
            <a:r>
              <a:rPr lang="pt-PT" dirty="0" err="1"/>
              <a:t>pretraining</a:t>
            </a:r>
            <a:r>
              <a:rPr lang="pt-PT" dirty="0"/>
              <a:t> </a:t>
            </a:r>
            <a:r>
              <a:rPr lang="pt-PT" dirty="0" err="1"/>
              <a:t>objectives</a:t>
            </a:r>
            <a:r>
              <a:rPr lang="pt-PT" dirty="0"/>
              <a:t>:</a:t>
            </a:r>
          </a:p>
          <a:p>
            <a:r>
              <a:rPr lang="pt-PT" dirty="0" err="1"/>
              <a:t>Masked</a:t>
            </a:r>
            <a:r>
              <a:rPr lang="pt-PT" dirty="0"/>
              <a:t> </a:t>
            </a:r>
            <a:r>
              <a:rPr lang="pt-PT" dirty="0" err="1"/>
              <a:t>Image</a:t>
            </a:r>
            <a:r>
              <a:rPr lang="pt-PT" dirty="0"/>
              <a:t> </a:t>
            </a:r>
            <a:r>
              <a:rPr lang="pt-PT" dirty="0" err="1"/>
              <a:t>Modeling</a:t>
            </a:r>
            <a:r>
              <a:rPr lang="pt-PT" dirty="0"/>
              <a:t> (MIM)</a:t>
            </a:r>
          </a:p>
          <a:p>
            <a:r>
              <a:rPr lang="pt-PT" dirty="0" err="1"/>
              <a:t>Masked</a:t>
            </a:r>
            <a:r>
              <a:rPr lang="pt-PT" dirty="0"/>
              <a:t> </a:t>
            </a:r>
            <a:r>
              <a:rPr lang="pt-PT" dirty="0" err="1"/>
              <a:t>Language</a:t>
            </a:r>
            <a:r>
              <a:rPr lang="pt-PT" dirty="0"/>
              <a:t> </a:t>
            </a:r>
            <a:r>
              <a:rPr lang="pt-PT" dirty="0" err="1"/>
              <a:t>Modeling</a:t>
            </a:r>
            <a:r>
              <a:rPr lang="pt-PT" dirty="0"/>
              <a:t> (MLM)</a:t>
            </a:r>
          </a:p>
          <a:p>
            <a:r>
              <a:rPr lang="en-US" dirty="0"/>
              <a:t>Encoder initialization from unimodal pretraining</a:t>
            </a:r>
          </a:p>
          <a:p>
            <a:pPr marL="0" indent="0">
              <a:buNone/>
            </a:pPr>
            <a:r>
              <a:rPr lang="pt-PT" dirty="0"/>
              <a:t>2.     Multimodal </a:t>
            </a:r>
            <a:r>
              <a:rPr lang="pt-PT" dirty="0" err="1"/>
              <a:t>pretraining</a:t>
            </a:r>
            <a:r>
              <a:rPr lang="pt-PT" dirty="0"/>
              <a:t> </a:t>
            </a:r>
            <a:r>
              <a:rPr lang="pt-PT" dirty="0" err="1"/>
              <a:t>objectives</a:t>
            </a:r>
            <a:r>
              <a:rPr lang="pt-PT" dirty="0"/>
              <a:t>:</a:t>
            </a:r>
          </a:p>
          <a:p>
            <a:r>
              <a:rPr lang="pt-PT" dirty="0"/>
              <a:t>Global </a:t>
            </a:r>
            <a:r>
              <a:rPr lang="pt-PT" dirty="0" err="1"/>
              <a:t>Contrastive</a:t>
            </a:r>
            <a:r>
              <a:rPr lang="pt-PT" dirty="0"/>
              <a:t> </a:t>
            </a:r>
            <a:r>
              <a:rPr lang="pt-PT" dirty="0" err="1"/>
              <a:t>Loss</a:t>
            </a:r>
            <a:r>
              <a:rPr lang="pt-PT" dirty="0"/>
              <a:t> (GC </a:t>
            </a:r>
            <a:r>
              <a:rPr lang="pt-PT" dirty="0" err="1"/>
              <a:t>Loss</a:t>
            </a:r>
            <a:r>
              <a:rPr lang="pt-PT" dirty="0"/>
              <a:t>)         </a:t>
            </a:r>
            <a:r>
              <a:rPr lang="pt-PT" dirty="0" err="1"/>
              <a:t>Contrastive</a:t>
            </a:r>
            <a:r>
              <a:rPr lang="pt-PT" dirty="0"/>
              <a:t> Multimodal</a:t>
            </a:r>
          </a:p>
          <a:p>
            <a:r>
              <a:rPr lang="pt-PT" dirty="0" err="1"/>
              <a:t>Image-text</a:t>
            </a:r>
            <a:r>
              <a:rPr lang="pt-PT" dirty="0"/>
              <a:t> </a:t>
            </a:r>
            <a:r>
              <a:rPr lang="pt-PT" dirty="0" err="1"/>
              <a:t>matching</a:t>
            </a:r>
            <a:r>
              <a:rPr lang="pt-PT" dirty="0"/>
              <a:t> (ITM)</a:t>
            </a:r>
          </a:p>
          <a:p>
            <a:r>
              <a:rPr lang="pt-PT" dirty="0" err="1"/>
              <a:t>Masked</a:t>
            </a:r>
            <a:r>
              <a:rPr lang="pt-PT" dirty="0"/>
              <a:t> multimodal </a:t>
            </a:r>
            <a:r>
              <a:rPr lang="pt-PT" dirty="0" err="1"/>
              <a:t>modeling</a:t>
            </a:r>
            <a:r>
              <a:rPr lang="pt-PT" dirty="0"/>
              <a:t> (MMM)</a:t>
            </a:r>
          </a:p>
          <a:p>
            <a:pPr marL="0" indent="0">
              <a:buNone/>
            </a:pPr>
            <a:r>
              <a:rPr lang="pt-PT" dirty="0"/>
              <a:t>3.     </a:t>
            </a:r>
            <a:r>
              <a:rPr lang="pt-PT" dirty="0" err="1"/>
              <a:t>Joint</a:t>
            </a:r>
            <a:r>
              <a:rPr lang="pt-PT" dirty="0"/>
              <a:t> unimodal </a:t>
            </a:r>
            <a:r>
              <a:rPr lang="pt-PT" dirty="0" err="1"/>
              <a:t>and</a:t>
            </a:r>
            <a:r>
              <a:rPr lang="pt-PT" dirty="0"/>
              <a:t> multimodal training</a:t>
            </a:r>
          </a:p>
        </p:txBody>
      </p:sp>
      <p:sp>
        <p:nvSpPr>
          <p:cNvPr id="4" name="Right Brace 3">
            <a:extLst>
              <a:ext uri="{FF2B5EF4-FFF2-40B4-BE49-F238E27FC236}">
                <a16:creationId xmlns:a16="http://schemas.microsoft.com/office/drawing/2014/main" id="{426BD7EC-8ACE-47F5-AC2E-A5A35C0D9747}"/>
              </a:ext>
            </a:extLst>
          </p:cNvPr>
          <p:cNvSpPr/>
          <p:nvPr/>
        </p:nvSpPr>
        <p:spPr>
          <a:xfrm>
            <a:off x="5529263" y="4972050"/>
            <a:ext cx="142875" cy="414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5" name="Right Brace 4">
            <a:extLst>
              <a:ext uri="{FF2B5EF4-FFF2-40B4-BE49-F238E27FC236}">
                <a16:creationId xmlns:a16="http://schemas.microsoft.com/office/drawing/2014/main" id="{B11BD2A3-8E1D-4DD4-9247-3C61A3747139}"/>
              </a:ext>
            </a:extLst>
          </p:cNvPr>
          <p:cNvSpPr/>
          <p:nvPr/>
        </p:nvSpPr>
        <p:spPr>
          <a:xfrm>
            <a:off x="5900738" y="5386388"/>
            <a:ext cx="195262" cy="8429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6" name="TextBox 5">
            <a:extLst>
              <a:ext uri="{FF2B5EF4-FFF2-40B4-BE49-F238E27FC236}">
                <a16:creationId xmlns:a16="http://schemas.microsoft.com/office/drawing/2014/main" id="{E88613E8-6036-4E62-84D7-A2D71DFD2C8D}"/>
              </a:ext>
            </a:extLst>
          </p:cNvPr>
          <p:cNvSpPr txBox="1"/>
          <p:nvPr/>
        </p:nvSpPr>
        <p:spPr>
          <a:xfrm>
            <a:off x="6196012" y="5592425"/>
            <a:ext cx="2578894" cy="430887"/>
          </a:xfrm>
          <a:prstGeom prst="rect">
            <a:avLst/>
          </a:prstGeom>
          <a:noFill/>
        </p:spPr>
        <p:txBody>
          <a:bodyPr wrap="square" rtlCol="0">
            <a:spAutoFit/>
          </a:bodyPr>
          <a:lstStyle/>
          <a:p>
            <a:r>
              <a:rPr lang="pt-PT" sz="2200" dirty="0" err="1"/>
              <a:t>Joint</a:t>
            </a:r>
            <a:r>
              <a:rPr lang="pt-PT" sz="2200" dirty="0"/>
              <a:t> Multimodal</a:t>
            </a:r>
          </a:p>
        </p:txBody>
      </p:sp>
    </p:spTree>
    <p:extLst>
      <p:ext uri="{BB962C8B-B14F-4D97-AF65-F5344CB8AC3E}">
        <p14:creationId xmlns:p14="http://schemas.microsoft.com/office/powerpoint/2010/main" val="192741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4F8AD-FE59-46C2-A47F-BE0A74785D14}"/>
              </a:ext>
            </a:extLst>
          </p:cNvPr>
          <p:cNvSpPr>
            <a:spLocks noGrp="1"/>
          </p:cNvSpPr>
          <p:nvPr>
            <p:ph type="title"/>
          </p:nvPr>
        </p:nvSpPr>
        <p:spPr>
          <a:xfrm>
            <a:off x="634277" y="284176"/>
            <a:ext cx="3670874" cy="1508760"/>
          </a:xfrm>
        </p:spPr>
        <p:txBody>
          <a:bodyPr>
            <a:normAutofit/>
          </a:bodyPr>
          <a:lstStyle/>
          <a:p>
            <a:r>
              <a:rPr lang="pt-PT">
                <a:solidFill>
                  <a:schemeClr val="tx2"/>
                </a:solidFill>
              </a:rPr>
              <a:t>FLAVA MODEL PRETRAINING</a:t>
            </a:r>
          </a:p>
        </p:txBody>
      </p:sp>
      <p:sp>
        <p:nvSpPr>
          <p:cNvPr id="3" name="Content Placeholder 2">
            <a:extLst>
              <a:ext uri="{FF2B5EF4-FFF2-40B4-BE49-F238E27FC236}">
                <a16:creationId xmlns:a16="http://schemas.microsoft.com/office/drawing/2014/main" id="{D4D067F8-EB71-4354-BA8A-31A05BB236D6}"/>
              </a:ext>
            </a:extLst>
          </p:cNvPr>
          <p:cNvSpPr>
            <a:spLocks noGrp="1"/>
          </p:cNvSpPr>
          <p:nvPr>
            <p:ph idx="1"/>
          </p:nvPr>
        </p:nvSpPr>
        <p:spPr>
          <a:xfrm>
            <a:off x="634277" y="2011680"/>
            <a:ext cx="3676678" cy="4206240"/>
          </a:xfrm>
        </p:spPr>
        <p:txBody>
          <a:bodyPr>
            <a:normAutofit/>
          </a:bodyPr>
          <a:lstStyle/>
          <a:p>
            <a:pPr marL="0" indent="0">
              <a:buNone/>
            </a:pPr>
            <a:r>
              <a:rPr lang="en-US" sz="2000">
                <a:solidFill>
                  <a:schemeClr val="bg1"/>
                </a:solidFill>
              </a:rPr>
              <a:t>During pretraining:</a:t>
            </a:r>
          </a:p>
          <a:p>
            <a:r>
              <a:rPr lang="en-US" sz="2000">
                <a:solidFill>
                  <a:schemeClr val="bg1"/>
                </a:solidFill>
              </a:rPr>
              <a:t>masked image modeling (MIM) and mask language modeling (MLM) losses are applied onto the image and text encoders over a single image or a text piece, respectively</a:t>
            </a:r>
          </a:p>
          <a:p>
            <a:r>
              <a:rPr lang="en-US" sz="2000">
                <a:solidFill>
                  <a:schemeClr val="bg1"/>
                </a:solidFill>
              </a:rPr>
              <a:t>contrastive, masked multimodal modeling (MMM), and image-text matching (ITM) loss are used over paired image-text data.</a:t>
            </a:r>
            <a:endParaRPr lang="pt-PT" sz="2000">
              <a:solidFill>
                <a:schemeClr val="bg1"/>
              </a:solidFill>
            </a:endParaRPr>
          </a:p>
        </p:txBody>
      </p:sp>
      <p:sp>
        <p:nvSpPr>
          <p:cNvPr id="13" name="Rectangle 12">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Content Placeholder 4">
            <a:extLst>
              <a:ext uri="{FF2B5EF4-FFF2-40B4-BE49-F238E27FC236}">
                <a16:creationId xmlns:a16="http://schemas.microsoft.com/office/drawing/2014/main" id="{A78A712E-1398-434D-AB06-067D0D18A45C}"/>
              </a:ext>
            </a:extLst>
          </p:cNvPr>
          <p:cNvPicPr>
            <a:picLocks noChangeAspect="1"/>
          </p:cNvPicPr>
          <p:nvPr/>
        </p:nvPicPr>
        <p:blipFill>
          <a:blip r:embed="rId2"/>
          <a:stretch>
            <a:fillRect/>
          </a:stretch>
        </p:blipFill>
        <p:spPr>
          <a:xfrm>
            <a:off x="4717810" y="2230101"/>
            <a:ext cx="6828160" cy="2560559"/>
          </a:xfrm>
          <a:prstGeom prst="rect">
            <a:avLst/>
          </a:prstGeom>
        </p:spPr>
      </p:pic>
    </p:spTree>
    <p:extLst>
      <p:ext uri="{BB962C8B-B14F-4D97-AF65-F5344CB8AC3E}">
        <p14:creationId xmlns:p14="http://schemas.microsoft.com/office/powerpoint/2010/main" val="424479768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9949-16B3-4757-A1FD-40B3DA987197}"/>
              </a:ext>
            </a:extLst>
          </p:cNvPr>
          <p:cNvSpPr>
            <a:spLocks noGrp="1"/>
          </p:cNvSpPr>
          <p:nvPr>
            <p:ph type="title"/>
          </p:nvPr>
        </p:nvSpPr>
        <p:spPr/>
        <p:txBody>
          <a:bodyPr/>
          <a:lstStyle/>
          <a:p>
            <a:r>
              <a:rPr lang="pt-PT" dirty="0"/>
              <a:t>UNIMODAL AND Multimodal Training Data</a:t>
            </a:r>
          </a:p>
        </p:txBody>
      </p:sp>
      <p:pic>
        <p:nvPicPr>
          <p:cNvPr id="5" name="Content Placeholder 4">
            <a:extLst>
              <a:ext uri="{FF2B5EF4-FFF2-40B4-BE49-F238E27FC236}">
                <a16:creationId xmlns:a16="http://schemas.microsoft.com/office/drawing/2014/main" id="{5F22BB05-C0BF-49A6-AA63-FDB49C788AA5}"/>
              </a:ext>
            </a:extLst>
          </p:cNvPr>
          <p:cNvPicPr>
            <a:picLocks noGrp="1" noChangeAspect="1"/>
          </p:cNvPicPr>
          <p:nvPr>
            <p:ph idx="1"/>
          </p:nvPr>
        </p:nvPicPr>
        <p:blipFill>
          <a:blip r:embed="rId2"/>
          <a:stretch>
            <a:fillRect/>
          </a:stretch>
        </p:blipFill>
        <p:spPr>
          <a:xfrm>
            <a:off x="514351" y="3768266"/>
            <a:ext cx="3855718" cy="2073239"/>
          </a:xfrm>
        </p:spPr>
      </p:pic>
      <p:sp>
        <p:nvSpPr>
          <p:cNvPr id="6" name="TextBox 5">
            <a:extLst>
              <a:ext uri="{FF2B5EF4-FFF2-40B4-BE49-F238E27FC236}">
                <a16:creationId xmlns:a16="http://schemas.microsoft.com/office/drawing/2014/main" id="{51044182-D9B9-47B6-A47D-CA218D7097D3}"/>
              </a:ext>
            </a:extLst>
          </p:cNvPr>
          <p:cNvSpPr txBox="1"/>
          <p:nvPr/>
        </p:nvSpPr>
        <p:spPr>
          <a:xfrm>
            <a:off x="514351" y="5801084"/>
            <a:ext cx="4155689" cy="1077218"/>
          </a:xfrm>
          <a:prstGeom prst="rect">
            <a:avLst/>
          </a:prstGeom>
          <a:noFill/>
        </p:spPr>
        <p:txBody>
          <a:bodyPr wrap="none" rtlCol="0">
            <a:spAutoFit/>
          </a:bodyPr>
          <a:lstStyle/>
          <a:p>
            <a:r>
              <a:rPr lang="en-US" sz="1600" dirty="0"/>
              <a:t>Fig: Public Multimodal Datasets (PMD) </a:t>
            </a:r>
          </a:p>
          <a:p>
            <a:r>
              <a:rPr lang="en-US" sz="1600" dirty="0"/>
              <a:t>corpus  used in FLAVA multimodal pretraining, </a:t>
            </a:r>
          </a:p>
          <a:p>
            <a:r>
              <a:rPr lang="en-US" sz="1600" dirty="0"/>
              <a:t>which consists of publicly available datasets </a:t>
            </a:r>
          </a:p>
          <a:p>
            <a:r>
              <a:rPr lang="en-US" sz="1600" dirty="0"/>
              <a:t>with a total size of 70M image and text pairs. </a:t>
            </a:r>
            <a:r>
              <a:rPr lang="pt-PT" sz="1600" dirty="0"/>
              <a:t>l </a:t>
            </a:r>
          </a:p>
        </p:txBody>
      </p:sp>
      <p:pic>
        <p:nvPicPr>
          <p:cNvPr id="8" name="Picture 7">
            <a:extLst>
              <a:ext uri="{FF2B5EF4-FFF2-40B4-BE49-F238E27FC236}">
                <a16:creationId xmlns:a16="http://schemas.microsoft.com/office/drawing/2014/main" id="{8B58257B-C88C-4009-8DEA-EA57D99CD04F}"/>
              </a:ext>
            </a:extLst>
          </p:cNvPr>
          <p:cNvPicPr>
            <a:picLocks noChangeAspect="1"/>
          </p:cNvPicPr>
          <p:nvPr/>
        </p:nvPicPr>
        <p:blipFill>
          <a:blip r:embed="rId3"/>
          <a:stretch>
            <a:fillRect/>
          </a:stretch>
        </p:blipFill>
        <p:spPr>
          <a:xfrm>
            <a:off x="4670040" y="3981006"/>
            <a:ext cx="7275118" cy="1647757"/>
          </a:xfrm>
          <a:prstGeom prst="rect">
            <a:avLst/>
          </a:prstGeom>
        </p:spPr>
      </p:pic>
      <p:sp>
        <p:nvSpPr>
          <p:cNvPr id="9" name="TextBox 8">
            <a:extLst>
              <a:ext uri="{FF2B5EF4-FFF2-40B4-BE49-F238E27FC236}">
                <a16:creationId xmlns:a16="http://schemas.microsoft.com/office/drawing/2014/main" id="{91E915C6-2701-4EED-95B3-61E85A5B2E10}"/>
              </a:ext>
            </a:extLst>
          </p:cNvPr>
          <p:cNvSpPr txBox="1"/>
          <p:nvPr/>
        </p:nvSpPr>
        <p:spPr>
          <a:xfrm>
            <a:off x="5916171" y="5801084"/>
            <a:ext cx="4990790" cy="646331"/>
          </a:xfrm>
          <a:prstGeom prst="rect">
            <a:avLst/>
          </a:prstGeom>
          <a:noFill/>
        </p:spPr>
        <p:txBody>
          <a:bodyPr wrap="none" rtlCol="0">
            <a:spAutoFit/>
          </a:bodyPr>
          <a:lstStyle/>
          <a:p>
            <a:r>
              <a:rPr lang="en-US" dirty="0"/>
              <a:t>Fig: Representative examples from various subsets</a:t>
            </a:r>
          </a:p>
          <a:p>
            <a:r>
              <a:rPr lang="en-US" dirty="0"/>
              <a:t> of the multimodal pretraining dataset</a:t>
            </a:r>
            <a:endParaRPr lang="pt-PT" dirty="0"/>
          </a:p>
        </p:txBody>
      </p:sp>
      <p:sp>
        <p:nvSpPr>
          <p:cNvPr id="12" name="TextBox 11">
            <a:extLst>
              <a:ext uri="{FF2B5EF4-FFF2-40B4-BE49-F238E27FC236}">
                <a16:creationId xmlns:a16="http://schemas.microsoft.com/office/drawing/2014/main" id="{B25BD479-B65B-416E-A998-E027DE06A2C9}"/>
              </a:ext>
            </a:extLst>
          </p:cNvPr>
          <p:cNvSpPr txBox="1"/>
          <p:nvPr/>
        </p:nvSpPr>
        <p:spPr>
          <a:xfrm>
            <a:off x="789385" y="1792936"/>
            <a:ext cx="9669066" cy="1938992"/>
          </a:xfrm>
          <a:prstGeom prst="rect">
            <a:avLst/>
          </a:prstGeom>
          <a:noFill/>
        </p:spPr>
        <p:txBody>
          <a:bodyPr wrap="square">
            <a:spAutoFit/>
          </a:bodyPr>
          <a:lstStyle/>
          <a:p>
            <a:pPr marL="0" indent="0">
              <a:buNone/>
            </a:pPr>
            <a:r>
              <a:rPr lang="en-US" sz="2000" i="1" dirty="0"/>
              <a:t>Tree sources of data for pretraining: </a:t>
            </a:r>
          </a:p>
          <a:p>
            <a:pPr marL="342900" indent="-342900">
              <a:buFont typeface="+mj-lt"/>
              <a:buAutoNum type="arabicPeriod"/>
            </a:pPr>
            <a:r>
              <a:rPr lang="en-US" sz="2000" i="1" dirty="0"/>
              <a:t>unimodal image data (ImageNet-1K), </a:t>
            </a:r>
            <a:r>
              <a:rPr lang="en-US" sz="2000" i="0" dirty="0">
                <a:effectLst/>
              </a:rPr>
              <a:t>spans 1000 object classes and contains 1,281,167 training images, 50,000 validation images and 100,000 test images.</a:t>
            </a:r>
            <a:endParaRPr lang="en-US" sz="2000" i="1" dirty="0"/>
          </a:p>
          <a:p>
            <a:pPr marL="342900" indent="-342900">
              <a:buFont typeface="+mj-lt"/>
              <a:buAutoNum type="arabicPeriod"/>
            </a:pPr>
            <a:r>
              <a:rPr lang="en-US" sz="2000" i="1" dirty="0"/>
              <a:t>unimodal text data (</a:t>
            </a:r>
            <a:r>
              <a:rPr lang="en-US" sz="2000" i="1" dirty="0" err="1"/>
              <a:t>CCNews</a:t>
            </a:r>
            <a:r>
              <a:rPr lang="en-US" sz="2000" i="1" dirty="0"/>
              <a:t> - </a:t>
            </a:r>
            <a:r>
              <a:rPr lang="en-US" sz="2000" b="0" i="0" dirty="0">
                <a:effectLst/>
              </a:rPr>
              <a:t>708241 English language news articles-</a:t>
            </a:r>
            <a:r>
              <a:rPr lang="en-US" sz="2000" b="0" i="0" dirty="0">
                <a:solidFill>
                  <a:srgbClr val="52525B"/>
                </a:solidFill>
                <a:effectLst/>
                <a:latin typeface="Source Sans Pro" panose="020B0503030403020204" pitchFamily="34" charset="0"/>
              </a:rPr>
              <a:t> </a:t>
            </a:r>
            <a:r>
              <a:rPr lang="en-US" sz="2000" i="1" dirty="0"/>
              <a:t>and </a:t>
            </a:r>
            <a:r>
              <a:rPr lang="en-US" sz="2000" i="1" dirty="0" err="1"/>
              <a:t>BookCorpus</a:t>
            </a:r>
            <a:r>
              <a:rPr lang="en-US" sz="2000" i="1" dirty="0"/>
              <a:t> - </a:t>
            </a:r>
            <a:r>
              <a:rPr lang="en-US" sz="2000" b="0" i="0" dirty="0">
                <a:effectLst/>
              </a:rPr>
              <a:t>11,038 books (around 74M sentences and 1G words) of 16 different sub-genres </a:t>
            </a:r>
            <a:r>
              <a:rPr lang="en-US" sz="2000" i="1" dirty="0"/>
              <a:t>).</a:t>
            </a:r>
          </a:p>
          <a:p>
            <a:pPr marL="342900" indent="-342900">
              <a:buFont typeface="+mj-lt"/>
              <a:buAutoNum type="arabicPeriod"/>
            </a:pPr>
            <a:r>
              <a:rPr lang="en-US" sz="2000" i="1" dirty="0"/>
              <a:t>multimodal image-text paired data. </a:t>
            </a:r>
          </a:p>
        </p:txBody>
      </p:sp>
    </p:spTree>
    <p:extLst>
      <p:ext uri="{BB962C8B-B14F-4D97-AF65-F5344CB8AC3E}">
        <p14:creationId xmlns:p14="http://schemas.microsoft.com/office/powerpoint/2010/main" val="2947939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AF5-8782-466B-8BDE-1E351C8D5D49}"/>
              </a:ext>
            </a:extLst>
          </p:cNvPr>
          <p:cNvSpPr>
            <a:spLocks noGrp="1"/>
          </p:cNvSpPr>
          <p:nvPr>
            <p:ph type="title"/>
          </p:nvPr>
        </p:nvSpPr>
        <p:spPr/>
        <p:txBody>
          <a:bodyPr/>
          <a:lstStyle/>
          <a:p>
            <a:r>
              <a:rPr lang="pt-PT" dirty="0"/>
              <a:t>UNIMODAL AND Multimodal Training Data</a:t>
            </a:r>
          </a:p>
        </p:txBody>
      </p:sp>
      <p:pic>
        <p:nvPicPr>
          <p:cNvPr id="5" name="Content Placeholder 4">
            <a:extLst>
              <a:ext uri="{FF2B5EF4-FFF2-40B4-BE49-F238E27FC236}">
                <a16:creationId xmlns:a16="http://schemas.microsoft.com/office/drawing/2014/main" id="{483A3259-7406-4A9D-8682-02029EF55997}"/>
              </a:ext>
            </a:extLst>
          </p:cNvPr>
          <p:cNvPicPr>
            <a:picLocks noGrp="1" noChangeAspect="1"/>
          </p:cNvPicPr>
          <p:nvPr>
            <p:ph idx="1"/>
          </p:nvPr>
        </p:nvPicPr>
        <p:blipFill>
          <a:blip r:embed="rId2"/>
          <a:stretch>
            <a:fillRect/>
          </a:stretch>
        </p:blipFill>
        <p:spPr>
          <a:xfrm>
            <a:off x="128987" y="2732160"/>
            <a:ext cx="5795563" cy="2025578"/>
          </a:xfrm>
          <a:prstGeom prst="rect">
            <a:avLst/>
          </a:prstGeom>
        </p:spPr>
      </p:pic>
      <p:sp>
        <p:nvSpPr>
          <p:cNvPr id="6" name="TextBox 5">
            <a:extLst>
              <a:ext uri="{FF2B5EF4-FFF2-40B4-BE49-F238E27FC236}">
                <a16:creationId xmlns:a16="http://schemas.microsoft.com/office/drawing/2014/main" id="{2F1D1CBD-0D4A-42C8-91EF-EC0B0E80DFB9}"/>
              </a:ext>
            </a:extLst>
          </p:cNvPr>
          <p:cNvSpPr txBox="1"/>
          <p:nvPr/>
        </p:nvSpPr>
        <p:spPr>
          <a:xfrm>
            <a:off x="700088" y="5080006"/>
            <a:ext cx="4371975" cy="1200329"/>
          </a:xfrm>
          <a:prstGeom prst="rect">
            <a:avLst/>
          </a:prstGeom>
          <a:noFill/>
        </p:spPr>
        <p:txBody>
          <a:bodyPr wrap="square" rtlCol="0">
            <a:spAutoFit/>
          </a:bodyPr>
          <a:lstStyle/>
          <a:p>
            <a:r>
              <a:rPr lang="pt-PT" dirty="0"/>
              <a:t>Figure: </a:t>
            </a:r>
            <a:r>
              <a:rPr lang="en-US" dirty="0"/>
              <a:t>A snapshot of two root-to-leaf branches of ImageNet: the top row is from the mammal subtree;</a:t>
            </a:r>
          </a:p>
          <a:p>
            <a:r>
              <a:rPr lang="en-US" dirty="0"/>
              <a:t> the bottom row is from the vehicle subtree. </a:t>
            </a:r>
            <a:endParaRPr lang="pt-PT" dirty="0"/>
          </a:p>
        </p:txBody>
      </p:sp>
      <p:pic>
        <p:nvPicPr>
          <p:cNvPr id="8" name="Picture 7">
            <a:extLst>
              <a:ext uri="{FF2B5EF4-FFF2-40B4-BE49-F238E27FC236}">
                <a16:creationId xmlns:a16="http://schemas.microsoft.com/office/drawing/2014/main" id="{8DCB9A14-949B-4962-80C5-B4C836E9716F}"/>
              </a:ext>
            </a:extLst>
          </p:cNvPr>
          <p:cNvPicPr>
            <a:picLocks noChangeAspect="1"/>
          </p:cNvPicPr>
          <p:nvPr/>
        </p:nvPicPr>
        <p:blipFill>
          <a:blip r:embed="rId3"/>
          <a:stretch>
            <a:fillRect/>
          </a:stretch>
        </p:blipFill>
        <p:spPr>
          <a:xfrm>
            <a:off x="6096004" y="2902902"/>
            <a:ext cx="6095996" cy="1684094"/>
          </a:xfrm>
          <a:prstGeom prst="rect">
            <a:avLst/>
          </a:prstGeom>
        </p:spPr>
      </p:pic>
      <p:sp>
        <p:nvSpPr>
          <p:cNvPr id="10" name="TextBox 9">
            <a:extLst>
              <a:ext uri="{FF2B5EF4-FFF2-40B4-BE49-F238E27FC236}">
                <a16:creationId xmlns:a16="http://schemas.microsoft.com/office/drawing/2014/main" id="{B2CD6863-CDBA-4C65-A76F-373058F80E4F}"/>
              </a:ext>
            </a:extLst>
          </p:cNvPr>
          <p:cNvSpPr txBox="1"/>
          <p:nvPr/>
        </p:nvSpPr>
        <p:spPr>
          <a:xfrm>
            <a:off x="6838950" y="5065065"/>
            <a:ext cx="6093618" cy="369332"/>
          </a:xfrm>
          <a:prstGeom prst="rect">
            <a:avLst/>
          </a:prstGeom>
          <a:noFill/>
        </p:spPr>
        <p:txBody>
          <a:bodyPr wrap="square">
            <a:spAutoFit/>
          </a:bodyPr>
          <a:lstStyle/>
          <a:p>
            <a:r>
              <a:rPr lang="pt-PT" dirty="0"/>
              <a:t>Figure: </a:t>
            </a:r>
            <a:r>
              <a:rPr lang="en-US" dirty="0"/>
              <a:t>A snapshot of the </a:t>
            </a:r>
            <a:r>
              <a:rPr lang="en-US" dirty="0" err="1"/>
              <a:t>CCNews</a:t>
            </a:r>
            <a:r>
              <a:rPr lang="en-US" dirty="0"/>
              <a:t> dataset</a:t>
            </a:r>
            <a:endParaRPr lang="pt-PT" dirty="0"/>
          </a:p>
        </p:txBody>
      </p:sp>
    </p:spTree>
    <p:extLst>
      <p:ext uri="{BB962C8B-B14F-4D97-AF65-F5344CB8AC3E}">
        <p14:creationId xmlns:p14="http://schemas.microsoft.com/office/powerpoint/2010/main" val="291023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lstStyle/>
          <a:p>
            <a:r>
              <a:rPr lang="pt-PT" dirty="0"/>
              <a:t>Unimodal </a:t>
            </a:r>
            <a:r>
              <a:rPr lang="pt-PT" dirty="0" err="1"/>
              <a:t>Objectives</a:t>
            </a:r>
            <a:r>
              <a:rPr lang="pt-PT" dirty="0"/>
              <a:t> - </a:t>
            </a:r>
            <a:r>
              <a:rPr lang="pt-PT" dirty="0" err="1"/>
              <a:t>Masked</a:t>
            </a:r>
            <a:r>
              <a:rPr lang="pt-PT" dirty="0"/>
              <a:t> </a:t>
            </a:r>
            <a:r>
              <a:rPr lang="pt-PT" dirty="0" err="1"/>
              <a:t>Image</a:t>
            </a:r>
            <a:r>
              <a:rPr lang="pt-PT" dirty="0"/>
              <a:t> </a:t>
            </a:r>
            <a:r>
              <a:rPr lang="pt-PT" dirty="0" err="1"/>
              <a:t>Modeling</a:t>
            </a:r>
            <a:r>
              <a:rPr lang="pt-PT" dirty="0"/>
              <a:t> (MIM)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p:txBody>
              <a:bodyPr/>
              <a:lstStyle/>
              <a:p>
                <a:pPr marL="0" indent="0">
                  <a:buNone/>
                </a:pPr>
                <a:r>
                  <a:rPr lang="en-US" i="1" dirty="0"/>
                  <a:t>“On unimodal image datasets, we mask a set of image patches following the rectangular block-wise masking in </a:t>
                </a:r>
                <a:r>
                  <a:rPr lang="en-US" i="1" dirty="0" err="1"/>
                  <a:t>BEiT</a:t>
                </a:r>
                <a:r>
                  <a:rPr lang="en-US" i="1" dirty="0"/>
                  <a:t> and reconstruct them from other image patches. </a:t>
                </a:r>
              </a:p>
              <a:p>
                <a:pPr marL="0" indent="0">
                  <a:buNone/>
                </a:pPr>
                <a:r>
                  <a:rPr lang="en-US" i="1" dirty="0"/>
                  <a:t>The input image is first tokenized using a pretrained </a:t>
                </a:r>
                <a:r>
                  <a:rPr lang="en-US" i="1" dirty="0" err="1"/>
                  <a:t>dVAE</a:t>
                </a:r>
                <a:r>
                  <a:rPr lang="en-US" i="1" dirty="0"/>
                  <a:t> tokenizer and then a classifier is applied on the image encoder outputs </a:t>
                </a:r>
                <a14:m>
                  <m:oMath xmlns:m="http://schemas.openxmlformats.org/officeDocument/2006/math">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h</m:t>
                        </m:r>
                      </m:e>
                      <m:sub>
                        <m:r>
                          <a:rPr lang="pt-PT" b="0" i="1" smtClean="0">
                            <a:latin typeface="Cambria Math" panose="02040503050406030204" pitchFamily="18" charset="0"/>
                          </a:rPr>
                          <m:t>𝐼</m:t>
                        </m:r>
                      </m:sub>
                    </m:sSub>
                    <m:r>
                      <a:rPr lang="pt-PT" b="0" i="1" smtClean="0">
                        <a:latin typeface="Cambria Math" panose="02040503050406030204" pitchFamily="18" charset="0"/>
                      </a:rPr>
                      <m:t>}</m:t>
                    </m:r>
                  </m:oMath>
                </a14:m>
                <a:r>
                  <a:rPr lang="en-US" i="1" dirty="0"/>
                  <a:t> to predict the </a:t>
                </a:r>
                <a:r>
                  <a:rPr lang="en-US" i="1" dirty="0" err="1"/>
                  <a:t>dVAE</a:t>
                </a:r>
                <a:r>
                  <a:rPr lang="en-US" i="1" dirty="0"/>
                  <a:t> tokens of the masked patches.”</a:t>
                </a:r>
                <a:endParaRPr lang="pt-PT" i="1" dirty="0"/>
              </a:p>
            </p:txBody>
          </p:sp>
        </mc:Choice>
        <mc:Fallback xmlns="">
          <p:sp>
            <p:nvSpPr>
              <p:cNvPr id="3" name="Content Placeholder 2">
                <a:extLst>
                  <a:ext uri="{FF2B5EF4-FFF2-40B4-BE49-F238E27FC236}">
                    <a16:creationId xmlns:a16="http://schemas.microsoft.com/office/drawing/2014/main" id="{5ADFE051-BD97-407F-B27D-4395ECD019A3}"/>
                  </a:ext>
                </a:extLst>
              </p:cNvPr>
              <p:cNvSpPr>
                <a:spLocks noGrp="1" noRot="1" noChangeAspect="1" noMove="1" noResize="1" noEditPoints="1" noAdjustHandles="1" noChangeArrowheads="1" noChangeShapeType="1" noTextEdit="1"/>
              </p:cNvSpPr>
              <p:nvPr>
                <p:ph idx="1"/>
              </p:nvPr>
            </p:nvSpPr>
            <p:spPr>
              <a:blipFill>
                <a:blip r:embed="rId2"/>
                <a:stretch>
                  <a:fillRect l="-810" t="-1884"/>
                </a:stretch>
              </a:blipFill>
            </p:spPr>
            <p:txBody>
              <a:bodyPr/>
              <a:lstStyle/>
              <a:p>
                <a:r>
                  <a:rPr lang="pt-PT">
                    <a:noFill/>
                  </a:rPr>
                  <a:t> </a:t>
                </a:r>
              </a:p>
            </p:txBody>
          </p:sp>
        </mc:Fallback>
      </mc:AlternateContent>
      <p:pic>
        <p:nvPicPr>
          <p:cNvPr id="7" name="Picture 6">
            <a:extLst>
              <a:ext uri="{FF2B5EF4-FFF2-40B4-BE49-F238E27FC236}">
                <a16:creationId xmlns:a16="http://schemas.microsoft.com/office/drawing/2014/main" id="{5FD193DB-3158-41B2-9379-05FC1EE94464}"/>
              </a:ext>
            </a:extLst>
          </p:cNvPr>
          <p:cNvPicPr>
            <a:picLocks noChangeAspect="1"/>
          </p:cNvPicPr>
          <p:nvPr/>
        </p:nvPicPr>
        <p:blipFill>
          <a:blip r:embed="rId3"/>
          <a:stretch>
            <a:fillRect/>
          </a:stretch>
        </p:blipFill>
        <p:spPr>
          <a:xfrm>
            <a:off x="5049136" y="4964612"/>
            <a:ext cx="6716242" cy="1248654"/>
          </a:xfrm>
          <a:prstGeom prst="rect">
            <a:avLst/>
          </a:prstGeom>
        </p:spPr>
      </p:pic>
      <p:pic>
        <p:nvPicPr>
          <p:cNvPr id="8" name="Picture 2" descr="mae-scalable-vision-learners">
            <a:extLst>
              <a:ext uri="{FF2B5EF4-FFF2-40B4-BE49-F238E27FC236}">
                <a16:creationId xmlns:a16="http://schemas.microsoft.com/office/drawing/2014/main" id="{29039468-FF71-48AE-BB28-99CDFEE9F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53" y="4471063"/>
            <a:ext cx="3647398" cy="196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875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lstStyle/>
          <a:p>
            <a:r>
              <a:rPr lang="pt-PT" dirty="0"/>
              <a:t>Unimodal </a:t>
            </a:r>
            <a:r>
              <a:rPr lang="pt-PT" dirty="0" err="1"/>
              <a:t>Objectives</a:t>
            </a:r>
            <a:r>
              <a:rPr lang="pt-PT" dirty="0"/>
              <a:t> - </a:t>
            </a:r>
            <a:r>
              <a:rPr lang="pt-PT" dirty="0" err="1"/>
              <a:t>Masked</a:t>
            </a:r>
            <a:r>
              <a:rPr lang="pt-PT" dirty="0"/>
              <a:t> </a:t>
            </a:r>
            <a:r>
              <a:rPr lang="pt-PT" dirty="0" err="1"/>
              <a:t>Language</a:t>
            </a:r>
            <a:r>
              <a:rPr lang="pt-PT" dirty="0"/>
              <a:t> </a:t>
            </a:r>
            <a:r>
              <a:rPr lang="pt-PT" dirty="0" err="1"/>
              <a:t>Modeling</a:t>
            </a:r>
            <a:r>
              <a:rPr lang="pt-PT" dirty="0"/>
              <a:t> (MLM)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p:txBody>
              <a:bodyPr/>
              <a:lstStyle/>
              <a:p>
                <a:pPr marL="0" indent="0">
                  <a:buNone/>
                </a:pPr>
                <a:r>
                  <a:rPr lang="en-US" i="1" dirty="0"/>
                  <a:t>“We apply a masked language modeling loss on top of the text encoder to pretrain on stand-alone text datasets. A fraction (15%) of the text tokens are masked in the input, and reconstructed from the other tokens using a classifier over the unimodal text hidden states output </a:t>
                </a:r>
                <a14:m>
                  <m:oMath xmlns:m="http://schemas.openxmlformats.org/officeDocument/2006/math">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h</m:t>
                        </m:r>
                      </m:e>
                      <m:sub>
                        <m:r>
                          <a:rPr lang="pt-PT" b="0" i="1" smtClean="0">
                            <a:latin typeface="Cambria Math" panose="02040503050406030204" pitchFamily="18" charset="0"/>
                          </a:rPr>
                          <m:t>𝑇</m:t>
                        </m:r>
                      </m:sub>
                    </m:sSub>
                    <m:r>
                      <a:rPr lang="pt-PT" b="0" i="1" smtClean="0">
                        <a:latin typeface="Cambria Math" panose="02040503050406030204" pitchFamily="18" charset="0"/>
                      </a:rPr>
                      <m:t>}</m:t>
                    </m:r>
                  </m:oMath>
                </a14:m>
                <a:r>
                  <a:rPr lang="en-US" i="1" dirty="0"/>
                  <a:t>.”</a:t>
                </a:r>
                <a:endParaRPr lang="pt-PT" i="1" dirty="0"/>
              </a:p>
            </p:txBody>
          </p:sp>
        </mc:Choice>
        <mc:Fallback xmlns="">
          <p:sp>
            <p:nvSpPr>
              <p:cNvPr id="3" name="Content Placeholder 2">
                <a:extLst>
                  <a:ext uri="{FF2B5EF4-FFF2-40B4-BE49-F238E27FC236}">
                    <a16:creationId xmlns:a16="http://schemas.microsoft.com/office/drawing/2014/main" id="{5ADFE051-BD97-407F-B27D-4395ECD019A3}"/>
                  </a:ext>
                </a:extLst>
              </p:cNvPr>
              <p:cNvSpPr>
                <a:spLocks noGrp="1" noRot="1" noChangeAspect="1" noMove="1" noResize="1" noEditPoints="1" noAdjustHandles="1" noChangeArrowheads="1" noChangeShapeType="1" noTextEdit="1"/>
              </p:cNvSpPr>
              <p:nvPr>
                <p:ph idx="1"/>
              </p:nvPr>
            </p:nvSpPr>
            <p:spPr>
              <a:blipFill>
                <a:blip r:embed="rId2"/>
                <a:stretch>
                  <a:fillRect l="-810" t="-1884" r="-436"/>
                </a:stretch>
              </a:blipFill>
            </p:spPr>
            <p:txBody>
              <a:bodyPr/>
              <a:lstStyle/>
              <a:p>
                <a:r>
                  <a:rPr lang="pt-PT">
                    <a:noFill/>
                  </a:rPr>
                  <a:t> </a:t>
                </a:r>
              </a:p>
            </p:txBody>
          </p:sp>
        </mc:Fallback>
      </mc:AlternateContent>
      <p:pic>
        <p:nvPicPr>
          <p:cNvPr id="7" name="Picture 6">
            <a:extLst>
              <a:ext uri="{FF2B5EF4-FFF2-40B4-BE49-F238E27FC236}">
                <a16:creationId xmlns:a16="http://schemas.microsoft.com/office/drawing/2014/main" id="{08F43D5B-4426-421F-B8ED-A1EA88E5E9A4}"/>
              </a:ext>
            </a:extLst>
          </p:cNvPr>
          <p:cNvPicPr>
            <a:picLocks noChangeAspect="1"/>
          </p:cNvPicPr>
          <p:nvPr/>
        </p:nvPicPr>
        <p:blipFill>
          <a:blip r:embed="rId3"/>
          <a:stretch>
            <a:fillRect/>
          </a:stretch>
        </p:blipFill>
        <p:spPr>
          <a:xfrm>
            <a:off x="3871913" y="3745760"/>
            <a:ext cx="4429036" cy="2705191"/>
          </a:xfrm>
          <a:prstGeom prst="rect">
            <a:avLst/>
          </a:prstGeom>
        </p:spPr>
      </p:pic>
    </p:spTree>
    <p:extLst>
      <p:ext uri="{BB962C8B-B14F-4D97-AF65-F5344CB8AC3E}">
        <p14:creationId xmlns:p14="http://schemas.microsoft.com/office/powerpoint/2010/main" val="3225845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normAutofit fontScale="90000"/>
          </a:bodyPr>
          <a:lstStyle/>
          <a:p>
            <a:r>
              <a:rPr lang="pt-PT" dirty="0"/>
              <a:t>Unimodal </a:t>
            </a:r>
            <a:r>
              <a:rPr lang="pt-PT" dirty="0" err="1"/>
              <a:t>Objectives</a:t>
            </a:r>
            <a:r>
              <a:rPr lang="pt-PT" dirty="0"/>
              <a:t> - </a:t>
            </a:r>
            <a:r>
              <a:rPr lang="en-US" dirty="0"/>
              <a:t>Encoder initialization from unimodal pretraining</a:t>
            </a:r>
            <a:endParaRPr lang="pt-PT" dirty="0"/>
          </a:p>
        </p:txBody>
      </p:sp>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a:xfrm>
            <a:off x="1202919" y="2011680"/>
            <a:ext cx="9784080" cy="4562144"/>
          </a:xfrm>
        </p:spPr>
        <p:txBody>
          <a:bodyPr>
            <a:normAutofit lnSpcReduction="10000"/>
          </a:bodyPr>
          <a:lstStyle/>
          <a:p>
            <a:pPr marL="457200" indent="-457200">
              <a:buFont typeface="+mj-lt"/>
              <a:buAutoNum type="arabicPeriod"/>
            </a:pPr>
            <a:r>
              <a:rPr lang="en-US" i="1" dirty="0"/>
              <a:t>“</a:t>
            </a:r>
            <a:r>
              <a:rPr lang="en-US" dirty="0"/>
              <a:t>We first pretrain the text encoder with the MLM objective on the unimodal text dataset.</a:t>
            </a:r>
            <a:endParaRPr lang="en-US" i="1" dirty="0"/>
          </a:p>
          <a:p>
            <a:pPr marL="457200" indent="-457200">
              <a:buFont typeface="+mj-lt"/>
              <a:buAutoNum type="arabicPeriod"/>
            </a:pPr>
            <a:r>
              <a:rPr lang="en-US" i="1" dirty="0"/>
              <a:t>We pretrain the image encoder on unpaired image datasets with either MIM or the DINO objective, before joint training on both unimodal and multimodal datasets. We empirically found the DINO objective to work quite well, despite the switch to an MIM objective on images post-initialization. </a:t>
            </a:r>
          </a:p>
          <a:p>
            <a:pPr marL="0" indent="0">
              <a:buNone/>
            </a:pPr>
            <a:r>
              <a:rPr lang="en-US" dirty="0"/>
              <a:t>Initialize the model from pretrained self-supervised weights for both vision and language encoders:</a:t>
            </a:r>
            <a:endParaRPr lang="en-US" i="1" dirty="0"/>
          </a:p>
          <a:p>
            <a:pPr marL="457200" indent="-457200">
              <a:buFont typeface="+mj-lt"/>
              <a:buAutoNum type="arabicPeriod"/>
            </a:pPr>
            <a:r>
              <a:rPr lang="en-US" dirty="0"/>
              <a:t>For vision encoder, we initialize from an off-the-shelf DINO model pretrained on ImageNet-1k.</a:t>
            </a:r>
          </a:p>
          <a:p>
            <a:pPr marL="457200" indent="-457200">
              <a:buFont typeface="+mj-lt"/>
              <a:buAutoNum type="arabicPeriod"/>
            </a:pPr>
            <a:r>
              <a:rPr lang="en-US" dirty="0"/>
              <a:t>For the language encoder, we pretrain a </a:t>
            </a:r>
            <a:r>
              <a:rPr lang="en-US" dirty="0" err="1"/>
              <a:t>ViT</a:t>
            </a:r>
            <a:r>
              <a:rPr lang="en-US" dirty="0"/>
              <a:t> model with MLM loss on </a:t>
            </a:r>
            <a:r>
              <a:rPr lang="en-US" dirty="0" err="1"/>
              <a:t>CCNews</a:t>
            </a:r>
            <a:r>
              <a:rPr lang="en-US" dirty="0"/>
              <a:t> and </a:t>
            </a:r>
            <a:r>
              <a:rPr lang="en-US" dirty="0" err="1"/>
              <a:t>BookCorpus</a:t>
            </a:r>
            <a:r>
              <a:rPr lang="en-US" dirty="0"/>
              <a:t> datasets and use its model weights.</a:t>
            </a:r>
            <a:endParaRPr lang="en-US" i="1" dirty="0"/>
          </a:p>
          <a:p>
            <a:pPr marL="457200" indent="-457200">
              <a:buFont typeface="+mj-lt"/>
              <a:buAutoNum type="arabicPeriod"/>
            </a:pPr>
            <a:r>
              <a:rPr lang="en-US" i="1" dirty="0"/>
              <a:t>We always initialize the multimodal encoder randomly for pretraining. “</a:t>
            </a:r>
            <a:endParaRPr lang="pt-PT" i="1" dirty="0"/>
          </a:p>
        </p:txBody>
      </p:sp>
    </p:spTree>
    <p:extLst>
      <p:ext uri="{BB962C8B-B14F-4D97-AF65-F5344CB8AC3E}">
        <p14:creationId xmlns:p14="http://schemas.microsoft.com/office/powerpoint/2010/main" val="2564553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C968-6D0E-482D-8B91-D82F8B3EB154}"/>
              </a:ext>
            </a:extLst>
          </p:cNvPr>
          <p:cNvSpPr>
            <a:spLocks noGrp="1"/>
          </p:cNvSpPr>
          <p:nvPr>
            <p:ph type="title"/>
          </p:nvPr>
        </p:nvSpPr>
        <p:spPr/>
        <p:txBody>
          <a:bodyPr/>
          <a:lstStyle/>
          <a:p>
            <a:r>
              <a:rPr lang="pt-PT" dirty="0"/>
              <a:t>DINO </a:t>
            </a:r>
            <a:r>
              <a:rPr lang="pt-PT" dirty="0" err="1"/>
              <a:t>Objective</a:t>
            </a:r>
            <a:endParaRPr lang="pt-PT" dirty="0"/>
          </a:p>
        </p:txBody>
      </p:sp>
      <p:pic>
        <p:nvPicPr>
          <p:cNvPr id="6" name="Picture 5">
            <a:extLst>
              <a:ext uri="{FF2B5EF4-FFF2-40B4-BE49-F238E27FC236}">
                <a16:creationId xmlns:a16="http://schemas.microsoft.com/office/drawing/2014/main" id="{AE54012B-2F9D-4D9F-9A5E-4D74079C45E8}"/>
              </a:ext>
            </a:extLst>
          </p:cNvPr>
          <p:cNvPicPr>
            <a:picLocks noChangeAspect="1"/>
          </p:cNvPicPr>
          <p:nvPr/>
        </p:nvPicPr>
        <p:blipFill>
          <a:blip r:embed="rId2"/>
          <a:stretch>
            <a:fillRect/>
          </a:stretch>
        </p:blipFill>
        <p:spPr>
          <a:xfrm>
            <a:off x="5449564" y="2217251"/>
            <a:ext cx="3246401" cy="3795089"/>
          </a:xfrm>
          <a:prstGeom prst="rect">
            <a:avLst/>
          </a:prstGeom>
        </p:spPr>
      </p:pic>
      <p:pic>
        <p:nvPicPr>
          <p:cNvPr id="12" name="Content Placeholder 11">
            <a:extLst>
              <a:ext uri="{FF2B5EF4-FFF2-40B4-BE49-F238E27FC236}">
                <a16:creationId xmlns:a16="http://schemas.microsoft.com/office/drawing/2014/main" id="{66C202B1-5980-4F17-BD0A-0F9233E263F8}"/>
              </a:ext>
            </a:extLst>
          </p:cNvPr>
          <p:cNvPicPr>
            <a:picLocks noGrp="1" noChangeAspect="1"/>
          </p:cNvPicPr>
          <p:nvPr>
            <p:ph idx="1"/>
          </p:nvPr>
        </p:nvPicPr>
        <p:blipFill>
          <a:blip r:embed="rId3"/>
          <a:stretch>
            <a:fillRect/>
          </a:stretch>
        </p:blipFill>
        <p:spPr>
          <a:xfrm>
            <a:off x="8856759" y="2011359"/>
            <a:ext cx="2572203" cy="4206875"/>
          </a:xfrm>
        </p:spPr>
      </p:pic>
      <p:sp>
        <p:nvSpPr>
          <p:cNvPr id="13" name="TextBox 12">
            <a:extLst>
              <a:ext uri="{FF2B5EF4-FFF2-40B4-BE49-F238E27FC236}">
                <a16:creationId xmlns:a16="http://schemas.microsoft.com/office/drawing/2014/main" id="{2E283115-13B4-4454-917F-57D7F6990A1D}"/>
              </a:ext>
            </a:extLst>
          </p:cNvPr>
          <p:cNvSpPr txBox="1"/>
          <p:nvPr/>
        </p:nvSpPr>
        <p:spPr>
          <a:xfrm>
            <a:off x="6843712" y="6389158"/>
            <a:ext cx="3147015" cy="369332"/>
          </a:xfrm>
          <a:prstGeom prst="rect">
            <a:avLst/>
          </a:prstGeom>
          <a:noFill/>
        </p:spPr>
        <p:txBody>
          <a:bodyPr wrap="none" rtlCol="0">
            <a:spAutoFit/>
          </a:bodyPr>
          <a:lstStyle/>
          <a:p>
            <a:r>
              <a:rPr lang="pt-PT" dirty="0"/>
              <a:t>Figures: </a:t>
            </a:r>
            <a:r>
              <a:rPr lang="pt-PT" dirty="0" err="1"/>
              <a:t>Knowledge</a:t>
            </a:r>
            <a:r>
              <a:rPr lang="pt-PT" dirty="0"/>
              <a:t> </a:t>
            </a:r>
            <a:r>
              <a:rPr lang="pt-PT" dirty="0" err="1"/>
              <a:t>Distillation</a:t>
            </a:r>
            <a:endParaRPr lang="pt-PT" dirty="0"/>
          </a:p>
        </p:txBody>
      </p:sp>
      <p:pic>
        <p:nvPicPr>
          <p:cNvPr id="15" name="Picture 14" descr="Background pattern&#10;&#10;Description automatically generated with low confidence">
            <a:extLst>
              <a:ext uri="{FF2B5EF4-FFF2-40B4-BE49-F238E27FC236}">
                <a16:creationId xmlns:a16="http://schemas.microsoft.com/office/drawing/2014/main" id="{C856577C-D321-4212-AEA0-20C788839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70" y="4362953"/>
            <a:ext cx="4255230" cy="2395537"/>
          </a:xfrm>
          <a:prstGeom prst="rect">
            <a:avLst/>
          </a:prstGeom>
        </p:spPr>
      </p:pic>
      <p:sp>
        <p:nvSpPr>
          <p:cNvPr id="17" name="TextBox 16">
            <a:extLst>
              <a:ext uri="{FF2B5EF4-FFF2-40B4-BE49-F238E27FC236}">
                <a16:creationId xmlns:a16="http://schemas.microsoft.com/office/drawing/2014/main" id="{0B0ECD51-7D62-44D2-91BC-F63095690176}"/>
              </a:ext>
            </a:extLst>
          </p:cNvPr>
          <p:cNvSpPr txBox="1"/>
          <p:nvPr/>
        </p:nvSpPr>
        <p:spPr>
          <a:xfrm>
            <a:off x="160794" y="2221546"/>
            <a:ext cx="5288770" cy="1477328"/>
          </a:xfrm>
          <a:prstGeom prst="rect">
            <a:avLst/>
          </a:prstGeom>
          <a:noFill/>
        </p:spPr>
        <p:txBody>
          <a:bodyPr wrap="square">
            <a:spAutoFit/>
          </a:bodyPr>
          <a:lstStyle/>
          <a:p>
            <a:r>
              <a:rPr lang="en-US" b="0" i="0" dirty="0">
                <a:effectLst/>
                <a:latin typeface="Optimistic Text"/>
              </a:rPr>
              <a:t>DINO works by interpreting self-supervision as a special case of self-distillation, where no labels are used at all. A student network is trained by simply matching the output of a teacher network over different views of the same image.</a:t>
            </a:r>
            <a:endParaRPr lang="pt-PT" dirty="0"/>
          </a:p>
        </p:txBody>
      </p:sp>
    </p:spTree>
    <p:extLst>
      <p:ext uri="{BB962C8B-B14F-4D97-AF65-F5344CB8AC3E}">
        <p14:creationId xmlns:p14="http://schemas.microsoft.com/office/powerpoint/2010/main" val="1884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B162-2B5B-4A38-88C5-0A4B5EF8290E}"/>
              </a:ext>
            </a:extLst>
          </p:cNvPr>
          <p:cNvSpPr>
            <a:spLocks noGrp="1"/>
          </p:cNvSpPr>
          <p:nvPr>
            <p:ph type="title"/>
          </p:nvPr>
        </p:nvSpPr>
        <p:spPr/>
        <p:txBody>
          <a:bodyPr/>
          <a:lstStyle/>
          <a:p>
            <a:r>
              <a:rPr lang="pt-PT"/>
              <a:t>Introduction</a:t>
            </a:r>
            <a:endParaRPr lang="pt-PT" dirty="0"/>
          </a:p>
        </p:txBody>
      </p:sp>
      <p:sp>
        <p:nvSpPr>
          <p:cNvPr id="3" name="Content Placeholder 2">
            <a:extLst>
              <a:ext uri="{FF2B5EF4-FFF2-40B4-BE49-F238E27FC236}">
                <a16:creationId xmlns:a16="http://schemas.microsoft.com/office/drawing/2014/main" id="{EDA2C547-6BB1-473E-9DBB-2F078B377286}"/>
              </a:ext>
            </a:extLst>
          </p:cNvPr>
          <p:cNvSpPr>
            <a:spLocks noGrp="1"/>
          </p:cNvSpPr>
          <p:nvPr>
            <p:ph idx="1"/>
          </p:nvPr>
        </p:nvSpPr>
        <p:spPr/>
        <p:txBody>
          <a:bodyPr>
            <a:normAutofit/>
          </a:bodyPr>
          <a:lstStyle/>
          <a:p>
            <a:r>
              <a:rPr lang="en-US" dirty="0"/>
              <a:t>Foundational Language And Vision Alignment Model</a:t>
            </a:r>
            <a:r>
              <a:rPr lang="pt-PT" dirty="0"/>
              <a:t> (FLAVA) </a:t>
            </a:r>
          </a:p>
          <a:p>
            <a:r>
              <a:rPr lang="pt-PT" dirty="0" err="1"/>
              <a:t>Paper</a:t>
            </a:r>
            <a:r>
              <a:rPr lang="pt-PT" dirty="0"/>
              <a:t> </a:t>
            </a:r>
            <a:r>
              <a:rPr lang="pt-PT" dirty="0" err="1"/>
              <a:t>released</a:t>
            </a:r>
            <a:r>
              <a:rPr lang="pt-PT" dirty="0"/>
              <a:t> in 2021 </a:t>
            </a:r>
            <a:r>
              <a:rPr lang="pt-PT" dirty="0" err="1"/>
              <a:t>by</a:t>
            </a:r>
            <a:r>
              <a:rPr lang="pt-PT" dirty="0"/>
              <a:t> Facebook AI Research Team</a:t>
            </a:r>
          </a:p>
          <a:p>
            <a:r>
              <a:rPr lang="pt-PT" dirty="0" err="1"/>
              <a:t>Code</a:t>
            </a:r>
            <a:r>
              <a:rPr lang="pt-PT" dirty="0"/>
              <a:t> to </a:t>
            </a:r>
            <a:r>
              <a:rPr lang="pt-PT" dirty="0" err="1"/>
              <a:t>be</a:t>
            </a:r>
            <a:r>
              <a:rPr lang="pt-PT" dirty="0"/>
              <a:t> </a:t>
            </a:r>
            <a:r>
              <a:rPr lang="pt-PT" dirty="0" err="1"/>
              <a:t>released</a:t>
            </a:r>
            <a:r>
              <a:rPr lang="pt-PT" dirty="0"/>
              <a:t> in 2022 </a:t>
            </a:r>
            <a:r>
              <a:rPr lang="pt-PT" dirty="0" err="1"/>
              <a:t>under</a:t>
            </a:r>
            <a:r>
              <a:rPr lang="pt-PT" dirty="0"/>
              <a:t> </a:t>
            </a:r>
            <a:r>
              <a:rPr lang="pt-PT" dirty="0" err="1"/>
              <a:t>torchvision</a:t>
            </a:r>
            <a:endParaRPr lang="pt-PT" dirty="0"/>
          </a:p>
          <a:p>
            <a:r>
              <a:rPr lang="en-US" dirty="0"/>
              <a:t>Language vision alignment model that learns strong representations from multimodal data (image-text pairs) and unimodal data (unpaired images and text)</a:t>
            </a:r>
            <a:endParaRPr lang="pt-PT" dirty="0"/>
          </a:p>
          <a:p>
            <a:endParaRPr lang="pt-PT" dirty="0"/>
          </a:p>
        </p:txBody>
      </p:sp>
      <p:pic>
        <p:nvPicPr>
          <p:cNvPr id="5" name="Picture 4">
            <a:extLst>
              <a:ext uri="{FF2B5EF4-FFF2-40B4-BE49-F238E27FC236}">
                <a16:creationId xmlns:a16="http://schemas.microsoft.com/office/drawing/2014/main" id="{08C20A5D-FBE5-4B50-8C4A-770852753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127" y="780295"/>
            <a:ext cx="3371273" cy="518656"/>
          </a:xfrm>
          <a:prstGeom prst="rect">
            <a:avLst/>
          </a:prstGeom>
        </p:spPr>
      </p:pic>
      <p:pic>
        <p:nvPicPr>
          <p:cNvPr id="1026" name="Picture 2" descr="Deep learning vs. machine learning – What's the difference?">
            <a:extLst>
              <a:ext uri="{FF2B5EF4-FFF2-40B4-BE49-F238E27FC236}">
                <a16:creationId xmlns:a16="http://schemas.microsoft.com/office/drawing/2014/main" id="{B4B50D67-1B4A-4F91-8271-B77B562F2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05" t="3423" r="18516" b="5091"/>
          <a:stretch/>
        </p:blipFill>
        <p:spPr bwMode="auto">
          <a:xfrm>
            <a:off x="4705791" y="4287824"/>
            <a:ext cx="228700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56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DINO: Emerging Properties in Self-Supervised Vision Transformers (Facebook AI Research Explained)">
            <a:hlinkClick r:id="" action="ppaction://media"/>
            <a:extLst>
              <a:ext uri="{FF2B5EF4-FFF2-40B4-BE49-F238E27FC236}">
                <a16:creationId xmlns:a16="http://schemas.microsoft.com/office/drawing/2014/main" id="{3EA8B403-345C-4320-916A-E1216E8BC4A9}"/>
              </a:ext>
            </a:extLst>
          </p:cNvPr>
          <p:cNvPicPr>
            <a:picLocks noGrp="1" noRot="1" noChangeAspect="1"/>
          </p:cNvPicPr>
          <p:nvPr>
            <p:ph idx="1"/>
            <a:videoFile r:link="rId1"/>
          </p:nvPr>
        </p:nvPicPr>
        <p:blipFill>
          <a:blip r:embed="rId3"/>
          <a:stretch>
            <a:fillRect/>
          </a:stretch>
        </p:blipFill>
        <p:spPr>
          <a:xfrm>
            <a:off x="821398" y="614363"/>
            <a:ext cx="10547122" cy="5959461"/>
          </a:xfrm>
          <a:prstGeom prst="rect">
            <a:avLst/>
          </a:prstGeom>
        </p:spPr>
      </p:pic>
      <p:sp>
        <p:nvSpPr>
          <p:cNvPr id="7" name="Title 6">
            <a:extLst>
              <a:ext uri="{FF2B5EF4-FFF2-40B4-BE49-F238E27FC236}">
                <a16:creationId xmlns:a16="http://schemas.microsoft.com/office/drawing/2014/main" id="{3D25F46F-0416-440C-8AEE-0A1BF1607E3B}"/>
              </a:ext>
            </a:extLst>
          </p:cNvPr>
          <p:cNvSpPr>
            <a:spLocks noGrp="1"/>
          </p:cNvSpPr>
          <p:nvPr>
            <p:ph type="title"/>
          </p:nvPr>
        </p:nvSpPr>
        <p:spPr/>
        <p:txBody>
          <a:bodyPr/>
          <a:lstStyle/>
          <a:p>
            <a:endParaRPr lang="pt-PT"/>
          </a:p>
        </p:txBody>
      </p:sp>
    </p:spTree>
    <p:extLst>
      <p:ext uri="{BB962C8B-B14F-4D97-AF65-F5344CB8AC3E}">
        <p14:creationId xmlns:p14="http://schemas.microsoft.com/office/powerpoint/2010/main" val="64994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a:xfrm>
            <a:off x="634277" y="284176"/>
            <a:ext cx="3670874" cy="1508760"/>
          </a:xfrm>
        </p:spPr>
        <p:txBody>
          <a:bodyPr>
            <a:normAutofit/>
          </a:bodyPr>
          <a:lstStyle/>
          <a:p>
            <a:r>
              <a:rPr lang="pt-PT" sz="2500">
                <a:solidFill>
                  <a:schemeClr val="tx2"/>
                </a:solidFill>
              </a:rPr>
              <a:t>CROSS Multimodal Objectives - Global contrastive (GC)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a:xfrm>
                <a:off x="323090" y="2097896"/>
                <a:ext cx="3982061" cy="4562144"/>
              </a:xfrm>
            </p:spPr>
            <p:txBody>
              <a:bodyPr>
                <a:normAutofit fontScale="92500" lnSpcReduction="10000"/>
              </a:bodyPr>
              <a:lstStyle/>
              <a:p>
                <a:pPr marL="0" indent="0">
                  <a:buNone/>
                </a:pPr>
                <a:r>
                  <a:rPr lang="en-US" sz="1400" i="1" dirty="0">
                    <a:solidFill>
                      <a:schemeClr val="bg1"/>
                    </a:solidFill>
                  </a:rPr>
                  <a:t>“Our image-text contrastive loss resembles that of CLIP. </a:t>
                </a:r>
              </a:p>
              <a:p>
                <a:pPr marL="457200" indent="-457200">
                  <a:buFont typeface="+mj-lt"/>
                  <a:buAutoNum type="arabicPeriod"/>
                </a:pPr>
                <a:r>
                  <a:rPr lang="en-US" sz="1400" i="1" dirty="0">
                    <a:solidFill>
                      <a:schemeClr val="bg1"/>
                    </a:solidFill>
                  </a:rPr>
                  <a:t>Given a batch of images and text, we </a:t>
                </a:r>
                <a:r>
                  <a:rPr lang="en-US" sz="1400" b="1" i="1" dirty="0">
                    <a:solidFill>
                      <a:schemeClr val="bg1"/>
                    </a:solidFill>
                  </a:rPr>
                  <a:t>maximize </a:t>
                </a:r>
                <a:r>
                  <a:rPr lang="en-US" sz="1400" i="1" dirty="0">
                    <a:solidFill>
                      <a:schemeClr val="bg1"/>
                    </a:solidFill>
                  </a:rPr>
                  <a:t>the </a:t>
                </a:r>
                <a:r>
                  <a:rPr lang="en-US" sz="1400" b="1" i="1" dirty="0">
                    <a:solidFill>
                      <a:schemeClr val="bg1"/>
                    </a:solidFill>
                  </a:rPr>
                  <a:t>cosine similarities </a:t>
                </a:r>
                <a:r>
                  <a:rPr lang="en-US" sz="1400" i="1" dirty="0">
                    <a:solidFill>
                      <a:schemeClr val="bg1"/>
                    </a:solidFill>
                  </a:rPr>
                  <a:t>between matched image and text pairs and minimize those for the unmatched pairs. This is accomplished by linearly projecting each </a:t>
                </a:r>
                <a14:m>
                  <m:oMath xmlns:m="http://schemas.openxmlformats.org/officeDocument/2006/math">
                    <m:sSub>
                      <m:sSubPr>
                        <m:ctrlPr>
                          <a:rPr lang="pt-PT" sz="1400" b="0" i="1">
                            <a:solidFill>
                              <a:schemeClr val="bg1"/>
                            </a:solidFill>
                            <a:latin typeface="Cambria Math" panose="02040503050406030204" pitchFamily="18" charset="0"/>
                          </a:rPr>
                        </m:ctrlPr>
                      </m:sSubPr>
                      <m:e>
                        <m:r>
                          <a:rPr lang="pt-PT" sz="1400" b="0" i="1">
                            <a:solidFill>
                              <a:schemeClr val="bg1"/>
                            </a:solidFill>
                            <a:latin typeface="Cambria Math" panose="02040503050406030204" pitchFamily="18" charset="0"/>
                          </a:rPr>
                          <m:t>h</m:t>
                        </m:r>
                      </m:e>
                      <m:sub>
                        <m:r>
                          <a:rPr lang="pt-PT" sz="1400" b="0" i="1">
                            <a:solidFill>
                              <a:schemeClr val="bg1"/>
                            </a:solidFill>
                            <a:latin typeface="Cambria Math" panose="02040503050406030204" pitchFamily="18" charset="0"/>
                          </a:rPr>
                          <m:t>𝐶𝐿𝑆</m:t>
                        </m:r>
                        <m:r>
                          <a:rPr lang="pt-PT" sz="1400" b="0" i="1">
                            <a:solidFill>
                              <a:schemeClr val="bg1"/>
                            </a:solidFill>
                            <a:latin typeface="Cambria Math" panose="02040503050406030204" pitchFamily="18" charset="0"/>
                          </a:rPr>
                          <m:t>,</m:t>
                        </m:r>
                        <m:r>
                          <a:rPr lang="pt-PT" sz="1400" b="0" i="1">
                            <a:solidFill>
                              <a:schemeClr val="bg1"/>
                            </a:solidFill>
                            <a:latin typeface="Cambria Math" panose="02040503050406030204" pitchFamily="18" charset="0"/>
                          </a:rPr>
                          <m:t>𝐼</m:t>
                        </m:r>
                      </m:sub>
                    </m:sSub>
                  </m:oMath>
                </a14:m>
                <a:r>
                  <a:rPr lang="en-US" sz="1400" i="1"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rPr>
                        </m:ctrlPr>
                      </m:sSubPr>
                      <m:e>
                        <m:r>
                          <a:rPr lang="pt-PT" sz="1400" b="0" i="1">
                            <a:solidFill>
                              <a:schemeClr val="bg1"/>
                            </a:solidFill>
                            <a:latin typeface="Cambria Math" panose="02040503050406030204" pitchFamily="18" charset="0"/>
                          </a:rPr>
                          <m:t>h</m:t>
                        </m:r>
                      </m:e>
                      <m:sub>
                        <m:r>
                          <a:rPr lang="pt-PT" sz="1400" b="0" i="1">
                            <a:solidFill>
                              <a:schemeClr val="bg1"/>
                            </a:solidFill>
                            <a:latin typeface="Cambria Math" panose="02040503050406030204" pitchFamily="18" charset="0"/>
                          </a:rPr>
                          <m:t>𝐶𝐿𝑆</m:t>
                        </m:r>
                        <m:r>
                          <a:rPr lang="pt-PT" sz="1400" b="0" i="1">
                            <a:solidFill>
                              <a:schemeClr val="bg1"/>
                            </a:solidFill>
                            <a:latin typeface="Cambria Math" panose="02040503050406030204" pitchFamily="18" charset="0"/>
                          </a:rPr>
                          <m:t>,</m:t>
                        </m:r>
                        <m:r>
                          <a:rPr lang="pt-PT" sz="1400" b="0" i="1">
                            <a:solidFill>
                              <a:schemeClr val="bg1"/>
                            </a:solidFill>
                            <a:latin typeface="Cambria Math" panose="02040503050406030204" pitchFamily="18" charset="0"/>
                          </a:rPr>
                          <m:t>𝑇</m:t>
                        </m:r>
                      </m:sub>
                    </m:sSub>
                    <m:r>
                      <a:rPr lang="pt-PT" sz="1400" b="0" i="1">
                        <a:solidFill>
                          <a:schemeClr val="bg1"/>
                        </a:solidFill>
                        <a:latin typeface="Cambria Math" panose="02040503050406030204" pitchFamily="18" charset="0"/>
                      </a:rPr>
                      <m:t> </m:t>
                    </m:r>
                  </m:oMath>
                </a14:m>
                <a:r>
                  <a:rPr lang="en-US" sz="1400" i="1" dirty="0">
                    <a:solidFill>
                      <a:schemeClr val="bg1"/>
                    </a:solidFill>
                  </a:rPr>
                  <a:t>into an embedding space, followed by L2-normalization, dot-product, and a </a:t>
                </a:r>
                <a:r>
                  <a:rPr lang="en-US" sz="1400" i="1" dirty="0" err="1">
                    <a:solidFill>
                      <a:schemeClr val="bg1"/>
                    </a:solidFill>
                  </a:rPr>
                  <a:t>softmax</a:t>
                </a:r>
                <a:r>
                  <a:rPr lang="en-US" sz="1400" i="1" dirty="0">
                    <a:solidFill>
                      <a:schemeClr val="bg1"/>
                    </a:solidFill>
                  </a:rPr>
                  <a:t> loss scaled by temperature.</a:t>
                </a:r>
              </a:p>
              <a:p>
                <a:pPr marL="457200" indent="-457200">
                  <a:buFont typeface="+mj-lt"/>
                  <a:buAutoNum type="arabicPeriod"/>
                </a:pPr>
                <a:r>
                  <a:rPr lang="en-US" sz="1400" i="1" dirty="0">
                    <a:solidFill>
                      <a:schemeClr val="bg1"/>
                    </a:solidFill>
                  </a:rPr>
                  <a:t> Large models are often trained using multiple GPUs data parallelism, where the samples in a batch are split across GPUs. When gathering embeddings for the image and text contrastive objective, the open-source CLIP implementation  only back-propagates the gradients of the contrastive loss to the embeddings from the </a:t>
                </a:r>
                <a:r>
                  <a:rPr lang="en-US" sz="1400" b="1" i="1" dirty="0">
                    <a:solidFill>
                      <a:schemeClr val="bg1"/>
                    </a:solidFill>
                  </a:rPr>
                  <a:t>local GPU</a:t>
                </a:r>
                <a:r>
                  <a:rPr lang="en-US" sz="1400" i="1" dirty="0">
                    <a:solidFill>
                      <a:schemeClr val="bg1"/>
                    </a:solidFill>
                  </a:rPr>
                  <a:t> where the dot-product is performed. </a:t>
                </a:r>
              </a:p>
              <a:p>
                <a:pPr marL="457200" indent="-457200">
                  <a:buFont typeface="+mj-lt"/>
                  <a:buAutoNum type="arabicPeriod"/>
                </a:pPr>
                <a:r>
                  <a:rPr lang="en-US" sz="1400" i="1" dirty="0">
                    <a:solidFill>
                      <a:schemeClr val="bg1"/>
                    </a:solidFill>
                  </a:rPr>
                  <a:t>In contrast, through experiments that can be found in the supplemental, we observe a noticeable performance gain by </a:t>
                </a:r>
                <a:r>
                  <a:rPr lang="en-US" sz="1400" b="1" i="1" dirty="0">
                    <a:solidFill>
                      <a:schemeClr val="bg1"/>
                    </a:solidFill>
                  </a:rPr>
                  <a:t>performing full backpropagation </a:t>
                </a:r>
                <a:r>
                  <a:rPr lang="en-US" sz="1400" i="1" dirty="0">
                    <a:solidFill>
                      <a:schemeClr val="bg1"/>
                    </a:solidFill>
                  </a:rPr>
                  <a:t>across GPUs compared to only doing backpropagation locally. We call our loss “global contrastive” LGC to distinguish it from “local contrastive” approaches.”</a:t>
                </a:r>
                <a:endParaRPr lang="pt-PT" sz="1400" i="1" dirty="0">
                  <a:solidFill>
                    <a:schemeClr val="bg1"/>
                  </a:solidFill>
                </a:endParaRPr>
              </a:p>
            </p:txBody>
          </p:sp>
        </mc:Choice>
        <mc:Fallback>
          <p:sp>
            <p:nvSpPr>
              <p:cNvPr id="3" name="Content Placeholder 2">
                <a:extLst>
                  <a:ext uri="{FF2B5EF4-FFF2-40B4-BE49-F238E27FC236}">
                    <a16:creationId xmlns:a16="http://schemas.microsoft.com/office/drawing/2014/main" id="{5ADFE051-BD97-407F-B27D-4395ECD019A3}"/>
                  </a:ext>
                </a:extLst>
              </p:cNvPr>
              <p:cNvSpPr>
                <a:spLocks noGrp="1" noRot="1" noChangeAspect="1" noMove="1" noResize="1" noEditPoints="1" noAdjustHandles="1" noChangeArrowheads="1" noChangeShapeType="1" noTextEdit="1"/>
              </p:cNvSpPr>
              <p:nvPr>
                <p:ph idx="1"/>
              </p:nvPr>
            </p:nvSpPr>
            <p:spPr>
              <a:xfrm>
                <a:off x="323090" y="2097896"/>
                <a:ext cx="3982061" cy="4562144"/>
              </a:xfrm>
              <a:blipFill>
                <a:blip r:embed="rId2"/>
                <a:stretch>
                  <a:fillRect l="-306" t="-801" r="-1072"/>
                </a:stretch>
              </a:blipFill>
            </p:spPr>
            <p:txBody>
              <a:bodyPr/>
              <a:lstStyle/>
              <a:p>
                <a:r>
                  <a:rPr lang="pt-PT">
                    <a:noFill/>
                  </a:rPr>
                  <a:t> </a:t>
                </a:r>
              </a:p>
            </p:txBody>
          </p:sp>
        </mc:Fallback>
      </mc:AlternateContent>
      <p:sp>
        <p:nvSpPr>
          <p:cNvPr id="75" name="Rectangle 74">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026" name="Picture 2" descr="Diagram&#10;&#10;Description automatically generated">
            <a:extLst>
              <a:ext uri="{FF2B5EF4-FFF2-40B4-BE49-F238E27FC236}">
                <a16:creationId xmlns:a16="http://schemas.microsoft.com/office/drawing/2014/main" id="{6EFCDCAB-9FAD-4C4B-92BD-82AB070B8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43574" y="2097896"/>
            <a:ext cx="4988007" cy="354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5865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lstStyle/>
          <a:p>
            <a:r>
              <a:rPr lang="pt-PT" dirty="0"/>
              <a:t>CROSS Multimodal </a:t>
            </a:r>
            <a:r>
              <a:rPr lang="pt-PT" dirty="0" err="1"/>
              <a:t>Objectives</a:t>
            </a:r>
            <a:r>
              <a:rPr lang="pt-PT" dirty="0"/>
              <a:t> –Global </a:t>
            </a:r>
            <a:r>
              <a:rPr lang="pt-PT" dirty="0" err="1"/>
              <a:t>contrastive</a:t>
            </a:r>
            <a:r>
              <a:rPr lang="pt-PT" dirty="0"/>
              <a:t> (GC) </a:t>
            </a:r>
            <a:r>
              <a:rPr lang="pt-PT" dirty="0" err="1"/>
              <a:t>loss</a:t>
            </a:r>
            <a:endParaRPr lang="pt-PT" dirty="0"/>
          </a:p>
        </p:txBody>
      </p:sp>
      <p:pic>
        <p:nvPicPr>
          <p:cNvPr id="9" name="Content Placeholder 8">
            <a:extLst>
              <a:ext uri="{FF2B5EF4-FFF2-40B4-BE49-F238E27FC236}">
                <a16:creationId xmlns:a16="http://schemas.microsoft.com/office/drawing/2014/main" id="{211988F5-2E6D-474F-9A3C-B1AA186BE3C0}"/>
              </a:ext>
            </a:extLst>
          </p:cNvPr>
          <p:cNvPicPr>
            <a:picLocks noGrp="1" noChangeAspect="1"/>
          </p:cNvPicPr>
          <p:nvPr>
            <p:ph idx="1"/>
          </p:nvPr>
        </p:nvPicPr>
        <p:blipFill>
          <a:blip r:embed="rId3"/>
          <a:stretch>
            <a:fillRect/>
          </a:stretch>
        </p:blipFill>
        <p:spPr>
          <a:xfrm>
            <a:off x="7711762" y="1941894"/>
            <a:ext cx="4192814" cy="4159734"/>
          </a:xfrm>
        </p:spPr>
      </p:pic>
      <p:pic>
        <p:nvPicPr>
          <p:cNvPr id="11" name="Picture 10">
            <a:extLst>
              <a:ext uri="{FF2B5EF4-FFF2-40B4-BE49-F238E27FC236}">
                <a16:creationId xmlns:a16="http://schemas.microsoft.com/office/drawing/2014/main" id="{63F64431-7FE9-49AF-8DCC-2E67914DDB53}"/>
              </a:ext>
            </a:extLst>
          </p:cNvPr>
          <p:cNvPicPr>
            <a:picLocks noChangeAspect="1"/>
          </p:cNvPicPr>
          <p:nvPr/>
        </p:nvPicPr>
        <p:blipFill>
          <a:blip r:embed="rId4"/>
          <a:stretch>
            <a:fillRect/>
          </a:stretch>
        </p:blipFill>
        <p:spPr>
          <a:xfrm>
            <a:off x="3850332" y="1990181"/>
            <a:ext cx="3562022" cy="4201732"/>
          </a:xfrm>
          <a:prstGeom prst="rect">
            <a:avLst/>
          </a:prstGeom>
        </p:spPr>
      </p:pic>
      <p:sp>
        <p:nvSpPr>
          <p:cNvPr id="12" name="TextBox 11">
            <a:extLst>
              <a:ext uri="{FF2B5EF4-FFF2-40B4-BE49-F238E27FC236}">
                <a16:creationId xmlns:a16="http://schemas.microsoft.com/office/drawing/2014/main" id="{85C87AC4-C76D-4B23-A56B-5B08467D2637}"/>
              </a:ext>
            </a:extLst>
          </p:cNvPr>
          <p:cNvSpPr txBox="1"/>
          <p:nvPr/>
        </p:nvSpPr>
        <p:spPr>
          <a:xfrm>
            <a:off x="4014788" y="6389158"/>
            <a:ext cx="3696974" cy="369332"/>
          </a:xfrm>
          <a:prstGeom prst="rect">
            <a:avLst/>
          </a:prstGeom>
          <a:noFill/>
        </p:spPr>
        <p:txBody>
          <a:bodyPr wrap="none" rtlCol="0">
            <a:spAutoFit/>
          </a:bodyPr>
          <a:lstStyle/>
          <a:p>
            <a:r>
              <a:rPr lang="pt-PT" dirty="0"/>
              <a:t>Figures: CLIP Global </a:t>
            </a:r>
            <a:r>
              <a:rPr lang="pt-PT" dirty="0" err="1"/>
              <a:t>Contrastive</a:t>
            </a:r>
            <a:r>
              <a:rPr lang="pt-PT" dirty="0"/>
              <a:t> </a:t>
            </a:r>
            <a:r>
              <a:rPr lang="pt-PT" dirty="0" err="1"/>
              <a:t>Loss</a:t>
            </a:r>
            <a:endParaRPr lang="pt-PT" dirty="0"/>
          </a:p>
        </p:txBody>
      </p:sp>
      <p:pic>
        <p:nvPicPr>
          <p:cNvPr id="14" name="Picture 13">
            <a:extLst>
              <a:ext uri="{FF2B5EF4-FFF2-40B4-BE49-F238E27FC236}">
                <a16:creationId xmlns:a16="http://schemas.microsoft.com/office/drawing/2014/main" id="{BE785D9D-D360-48EF-A25D-92226F307C4E}"/>
              </a:ext>
            </a:extLst>
          </p:cNvPr>
          <p:cNvPicPr>
            <a:picLocks noChangeAspect="1"/>
          </p:cNvPicPr>
          <p:nvPr/>
        </p:nvPicPr>
        <p:blipFill>
          <a:blip r:embed="rId5"/>
          <a:stretch>
            <a:fillRect/>
          </a:stretch>
        </p:blipFill>
        <p:spPr>
          <a:xfrm>
            <a:off x="184373" y="2185988"/>
            <a:ext cx="3458971" cy="3409439"/>
          </a:xfrm>
          <a:prstGeom prst="rect">
            <a:avLst/>
          </a:prstGeom>
        </p:spPr>
      </p:pic>
    </p:spTree>
    <p:extLst>
      <p:ext uri="{BB962C8B-B14F-4D97-AF65-F5344CB8AC3E}">
        <p14:creationId xmlns:p14="http://schemas.microsoft.com/office/powerpoint/2010/main" val="1484920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86AA-B36B-4668-A9A3-87455C6AB939}"/>
              </a:ext>
            </a:extLst>
          </p:cNvPr>
          <p:cNvSpPr>
            <a:spLocks noGrp="1"/>
          </p:cNvSpPr>
          <p:nvPr>
            <p:ph type="title"/>
          </p:nvPr>
        </p:nvSpPr>
        <p:spPr/>
        <p:txBody>
          <a:bodyPr/>
          <a:lstStyle/>
          <a:p>
            <a:r>
              <a:rPr lang="pt-PT" dirty="0"/>
              <a:t>JOINT Multimodal </a:t>
            </a:r>
            <a:r>
              <a:rPr lang="pt-PT" dirty="0" err="1"/>
              <a:t>Objectives</a:t>
            </a:r>
            <a:r>
              <a:rPr lang="pt-PT" dirty="0"/>
              <a:t> – MMM VS Multimodal </a:t>
            </a:r>
            <a:r>
              <a:rPr lang="pt-PT" dirty="0" err="1"/>
              <a:t>Alignment</a:t>
            </a:r>
            <a:endParaRPr lang="pt-PT" dirty="0"/>
          </a:p>
        </p:txBody>
      </p:sp>
      <p:sp>
        <p:nvSpPr>
          <p:cNvPr id="3" name="Content Placeholder 2">
            <a:extLst>
              <a:ext uri="{FF2B5EF4-FFF2-40B4-BE49-F238E27FC236}">
                <a16:creationId xmlns:a16="http://schemas.microsoft.com/office/drawing/2014/main" id="{98F1B16C-211C-4FA3-98DF-2B3BCA9A214A}"/>
              </a:ext>
            </a:extLst>
          </p:cNvPr>
          <p:cNvSpPr>
            <a:spLocks noGrp="1"/>
          </p:cNvSpPr>
          <p:nvPr>
            <p:ph idx="1"/>
          </p:nvPr>
        </p:nvSpPr>
        <p:spPr/>
        <p:txBody>
          <a:bodyPr/>
          <a:lstStyle/>
          <a:p>
            <a:pPr marL="0" indent="0" algn="l">
              <a:buNone/>
            </a:pPr>
            <a:r>
              <a:rPr lang="en-US" b="0" i="0" dirty="0">
                <a:solidFill>
                  <a:srgbClr val="292929"/>
                </a:solidFill>
                <a:effectLst/>
                <a:latin typeface="charter"/>
              </a:rPr>
              <a:t>For example, </a:t>
            </a:r>
            <a:r>
              <a:rPr lang="en-US" b="0" i="0" dirty="0" err="1">
                <a:solidFill>
                  <a:srgbClr val="292929"/>
                </a:solidFill>
                <a:effectLst/>
                <a:latin typeface="charter"/>
              </a:rPr>
              <a:t>ViLBert</a:t>
            </a:r>
            <a:r>
              <a:rPr lang="en-US" b="0" i="0" dirty="0">
                <a:solidFill>
                  <a:srgbClr val="292929"/>
                </a:solidFill>
                <a:effectLst/>
                <a:latin typeface="charter"/>
              </a:rPr>
              <a:t> pretrains on both of the following training objectives:</a:t>
            </a:r>
          </a:p>
          <a:p>
            <a:pPr algn="l">
              <a:buFont typeface="+mj-lt"/>
              <a:buAutoNum type="arabicPeriod"/>
            </a:pPr>
            <a:r>
              <a:rPr lang="en-US" b="1" i="0" dirty="0">
                <a:solidFill>
                  <a:srgbClr val="292929"/>
                </a:solidFill>
                <a:effectLst/>
                <a:latin typeface="charter"/>
              </a:rPr>
              <a:t>Masked multimodal modeling: </a:t>
            </a:r>
            <a:r>
              <a:rPr lang="en-US" b="0" i="0" dirty="0">
                <a:solidFill>
                  <a:srgbClr val="292929"/>
                </a:solidFill>
                <a:effectLst/>
                <a:latin typeface="charter"/>
              </a:rPr>
              <a:t>Mask input image and word tokens. For the image, the model tries to predict a vector capturing image features for the corresponding image region, while for text, it predicts the masked text based on the textual and visual clues.</a:t>
            </a:r>
          </a:p>
          <a:p>
            <a:pPr algn="l">
              <a:buFont typeface="+mj-lt"/>
              <a:buAutoNum type="arabicPeriod"/>
            </a:pPr>
            <a:r>
              <a:rPr lang="en-US" b="1" i="0" dirty="0">
                <a:solidFill>
                  <a:srgbClr val="292929"/>
                </a:solidFill>
                <a:effectLst/>
                <a:latin typeface="charter"/>
              </a:rPr>
              <a:t>Multimodal alignment: </a:t>
            </a:r>
            <a:r>
              <a:rPr lang="en-US" b="0" i="0" dirty="0">
                <a:solidFill>
                  <a:srgbClr val="292929"/>
                </a:solidFill>
                <a:effectLst/>
                <a:latin typeface="charter"/>
              </a:rPr>
              <a:t>Whether the image and text pair are actually from the same image and caption pair.</a:t>
            </a:r>
          </a:p>
          <a:p>
            <a:endParaRPr lang="pt-PT" dirty="0"/>
          </a:p>
        </p:txBody>
      </p:sp>
      <p:pic>
        <p:nvPicPr>
          <p:cNvPr id="5" name="Picture 4">
            <a:extLst>
              <a:ext uri="{FF2B5EF4-FFF2-40B4-BE49-F238E27FC236}">
                <a16:creationId xmlns:a16="http://schemas.microsoft.com/office/drawing/2014/main" id="{55E8E742-861C-45F0-AD3C-06CFE4649834}"/>
              </a:ext>
            </a:extLst>
          </p:cNvPr>
          <p:cNvPicPr>
            <a:picLocks noChangeAspect="1"/>
          </p:cNvPicPr>
          <p:nvPr/>
        </p:nvPicPr>
        <p:blipFill>
          <a:blip r:embed="rId2"/>
          <a:stretch>
            <a:fillRect/>
          </a:stretch>
        </p:blipFill>
        <p:spPr>
          <a:xfrm>
            <a:off x="417107" y="4806162"/>
            <a:ext cx="6378314" cy="1767662"/>
          </a:xfrm>
          <a:prstGeom prst="rect">
            <a:avLst/>
          </a:prstGeom>
        </p:spPr>
      </p:pic>
      <p:pic>
        <p:nvPicPr>
          <p:cNvPr id="7" name="Picture 6">
            <a:extLst>
              <a:ext uri="{FF2B5EF4-FFF2-40B4-BE49-F238E27FC236}">
                <a16:creationId xmlns:a16="http://schemas.microsoft.com/office/drawing/2014/main" id="{62C6C7C7-F0D4-4C50-AABD-DF6ECBFC060B}"/>
              </a:ext>
            </a:extLst>
          </p:cNvPr>
          <p:cNvPicPr>
            <a:picLocks noChangeAspect="1"/>
          </p:cNvPicPr>
          <p:nvPr/>
        </p:nvPicPr>
        <p:blipFill rotWithShape="1">
          <a:blip r:embed="rId3"/>
          <a:srcRect l="33358" t="-8971" r="24447" b="8448"/>
          <a:stretch/>
        </p:blipFill>
        <p:spPr>
          <a:xfrm>
            <a:off x="7800976" y="4273379"/>
            <a:ext cx="2585948" cy="2514600"/>
          </a:xfrm>
          <a:prstGeom prst="rect">
            <a:avLst/>
          </a:prstGeom>
        </p:spPr>
      </p:pic>
    </p:spTree>
    <p:extLst>
      <p:ext uri="{BB962C8B-B14F-4D97-AF65-F5344CB8AC3E}">
        <p14:creationId xmlns:p14="http://schemas.microsoft.com/office/powerpoint/2010/main" val="161630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lstStyle/>
          <a:p>
            <a:r>
              <a:rPr lang="pt-PT" dirty="0"/>
              <a:t>JOINT Multimodal </a:t>
            </a:r>
            <a:r>
              <a:rPr lang="pt-PT" dirty="0" err="1"/>
              <a:t>Objectives</a:t>
            </a:r>
            <a:r>
              <a:rPr lang="pt-PT" dirty="0"/>
              <a:t> - </a:t>
            </a:r>
            <a:r>
              <a:rPr lang="pt-PT" dirty="0" err="1"/>
              <a:t>Masked</a:t>
            </a:r>
            <a:r>
              <a:rPr lang="pt-PT" dirty="0"/>
              <a:t> multimodal </a:t>
            </a:r>
            <a:r>
              <a:rPr lang="pt-PT" dirty="0" err="1"/>
              <a:t>modeling</a:t>
            </a:r>
            <a:r>
              <a:rPr lang="pt-PT" dirty="0"/>
              <a:t> (MMM)</a:t>
            </a:r>
          </a:p>
        </p:txBody>
      </p:sp>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p:txBody>
          <a:bodyPr>
            <a:normAutofit fontScale="92500" lnSpcReduction="20000"/>
          </a:bodyPr>
          <a:lstStyle/>
          <a:p>
            <a:pPr marL="0" indent="0">
              <a:buNone/>
            </a:pPr>
            <a:r>
              <a:rPr lang="en-US" i="1" dirty="0"/>
              <a:t>“While a number of previous vision-and-language pretraining approaches have focused on masked modeling of the text modality by reconstructing masked tokens from the multimodal input, most of them do not involve masked learning on image modality directly at the image pixel level in an end-to-end manner.</a:t>
            </a:r>
          </a:p>
          <a:p>
            <a:pPr marL="0" indent="0">
              <a:buNone/>
            </a:pPr>
            <a:r>
              <a:rPr lang="en-US" i="1" dirty="0"/>
              <a:t>Here, we introduce a novel masked multimodal modeling (MMM) pretraining objective LMMM that masks both the image patches and the text tokens and jointly works on both modalities.</a:t>
            </a:r>
          </a:p>
          <a:p>
            <a:pPr marL="457200" indent="-457200">
              <a:buFont typeface="+mj-lt"/>
              <a:buAutoNum type="arabicPeriod"/>
            </a:pPr>
            <a:r>
              <a:rPr lang="en-US" i="1" dirty="0"/>
              <a:t>Specifically, given an image and text input, we first tokenize the input image patches using a pretrained </a:t>
            </a:r>
            <a:r>
              <a:rPr lang="en-US" i="1" dirty="0" err="1"/>
              <a:t>dVAE</a:t>
            </a:r>
            <a:r>
              <a:rPr lang="en-US" i="1" dirty="0"/>
              <a:t> (Discrete Variable Auto-Encoder) tokenizer, which maps each image patch into an index in a visual codebook similar to a word dictionary </a:t>
            </a:r>
          </a:p>
          <a:p>
            <a:pPr marL="457200" indent="-457200">
              <a:buFont typeface="+mj-lt"/>
              <a:buAutoNum type="arabicPeriod"/>
            </a:pPr>
            <a:r>
              <a:rPr lang="en-US" i="1" dirty="0"/>
              <a:t>Then, we replace a subset of image patches based on rectangular block image regions following </a:t>
            </a:r>
            <a:r>
              <a:rPr lang="en-US" i="1" dirty="0" err="1"/>
              <a:t>BEiT</a:t>
            </a:r>
            <a:r>
              <a:rPr lang="en-US" i="1" dirty="0"/>
              <a:t> and 15% of text tokens following BERT with a special [MASK] token. </a:t>
            </a:r>
          </a:p>
          <a:p>
            <a:pPr marL="457200" indent="-457200">
              <a:buFont typeface="+mj-lt"/>
              <a:buAutoNum type="arabicPeriod"/>
            </a:pPr>
            <a:r>
              <a:rPr lang="en-US" i="1" dirty="0"/>
              <a:t>Then, from the multimodal encoder’s output {</a:t>
            </a:r>
            <a:r>
              <a:rPr lang="en-US" i="1" dirty="0" err="1"/>
              <a:t>hM</a:t>
            </a:r>
            <a:r>
              <a:rPr lang="en-US" i="1" dirty="0"/>
              <a:t>}, we apply a multilayer perceptron to predict the visual codebook index of the masked image patches, or the word vocabulary index of the masked text tokens. “</a:t>
            </a:r>
            <a:endParaRPr lang="pt-PT" i="1" dirty="0"/>
          </a:p>
        </p:txBody>
      </p:sp>
      <p:sp>
        <p:nvSpPr>
          <p:cNvPr id="4" name="TextBox 3">
            <a:extLst>
              <a:ext uri="{FF2B5EF4-FFF2-40B4-BE49-F238E27FC236}">
                <a16:creationId xmlns:a16="http://schemas.microsoft.com/office/drawing/2014/main" id="{5A6A9B05-9303-4BDA-9839-5F35A7CCB804}"/>
              </a:ext>
            </a:extLst>
          </p:cNvPr>
          <p:cNvSpPr txBox="1"/>
          <p:nvPr/>
        </p:nvSpPr>
        <p:spPr>
          <a:xfrm>
            <a:off x="2500313" y="6472238"/>
            <a:ext cx="184731" cy="369332"/>
          </a:xfrm>
          <a:prstGeom prst="rect">
            <a:avLst/>
          </a:prstGeom>
          <a:noFill/>
        </p:spPr>
        <p:txBody>
          <a:bodyPr wrap="none" rtlCol="0">
            <a:spAutoFit/>
          </a:bodyPr>
          <a:lstStyle/>
          <a:p>
            <a:endParaRPr lang="pt-PT" dirty="0"/>
          </a:p>
        </p:txBody>
      </p:sp>
    </p:spTree>
    <p:extLst>
      <p:ext uri="{BB962C8B-B14F-4D97-AF65-F5344CB8AC3E}">
        <p14:creationId xmlns:p14="http://schemas.microsoft.com/office/powerpoint/2010/main" val="319335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lstStyle/>
          <a:p>
            <a:r>
              <a:rPr lang="pt-PT" dirty="0"/>
              <a:t>JOINT Multimodal </a:t>
            </a:r>
            <a:r>
              <a:rPr lang="pt-PT" dirty="0" err="1"/>
              <a:t>Objectives</a:t>
            </a:r>
            <a:r>
              <a:rPr lang="pt-PT" dirty="0"/>
              <a:t> - </a:t>
            </a:r>
            <a:r>
              <a:rPr lang="en-US" dirty="0"/>
              <a:t>Image-text matching (ITM) </a:t>
            </a:r>
            <a:r>
              <a:rPr lang="en-US" dirty="0" err="1"/>
              <a:t>Alingment</a:t>
            </a:r>
            <a:endParaRPr lang="pt-PT"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p:txBody>
              <a:bodyPr>
                <a:normAutofit/>
              </a:bodyPr>
              <a:lstStyle/>
              <a:p>
                <a:pPr marL="0" indent="0" algn="just">
                  <a:buNone/>
                </a:pPr>
                <a:r>
                  <a:rPr lang="en-US" i="1" dirty="0"/>
                  <a:t>“Finally, we add an image-text matching loss LITM following prior vision-and-language pretraining literature. During pretraining, we feed a batch of samples including both matched and unmatched image-text pairs. Then, on top of </a:t>
                </a:r>
                <a14:m>
                  <m:oMath xmlns:m="http://schemas.openxmlformats.org/officeDocument/2006/math">
                    <m:sSub>
                      <m:sSubPr>
                        <m:ctrlPr>
                          <a:rPr lang="en-US" i="1" smtClean="0">
                            <a:latin typeface="Cambria Math" panose="02040503050406030204" pitchFamily="18" charset="0"/>
                          </a:rPr>
                        </m:ctrlPr>
                      </m:sSubPr>
                      <m:e>
                        <m:r>
                          <a:rPr lang="pt-PT" b="0" i="1" smtClean="0">
                            <a:latin typeface="Cambria Math" panose="02040503050406030204" pitchFamily="18" charset="0"/>
                          </a:rPr>
                          <m:t>h</m:t>
                        </m:r>
                      </m:e>
                      <m:sub>
                        <m:r>
                          <a:rPr lang="pt-PT" b="0" i="1" smtClean="0">
                            <a:latin typeface="Cambria Math" panose="02040503050406030204" pitchFamily="18" charset="0"/>
                          </a:rPr>
                          <m:t>𝐶𝐿𝑆</m:t>
                        </m:r>
                        <m:r>
                          <a:rPr lang="pt-PT" b="0" i="1" smtClean="0">
                            <a:latin typeface="Cambria Math" panose="02040503050406030204" pitchFamily="18" charset="0"/>
                          </a:rPr>
                          <m:t>,</m:t>
                        </m:r>
                        <m:r>
                          <a:rPr lang="pt-PT" b="0" i="1" smtClean="0">
                            <a:latin typeface="Cambria Math" panose="02040503050406030204" pitchFamily="18" charset="0"/>
                          </a:rPr>
                          <m:t>𝑀</m:t>
                        </m:r>
                      </m:sub>
                    </m:sSub>
                  </m:oMath>
                </a14:m>
                <a:r>
                  <a:rPr lang="en-US" i="1" dirty="0"/>
                  <a:t> from the multimodal encoder, we apply a classifier to decide if an input image and text match each other.”</a:t>
                </a:r>
                <a:endParaRPr lang="pt-PT" i="1" dirty="0"/>
              </a:p>
            </p:txBody>
          </p:sp>
        </mc:Choice>
        <mc:Fallback xmlns="">
          <p:sp>
            <p:nvSpPr>
              <p:cNvPr id="3" name="Content Placeholder 2">
                <a:extLst>
                  <a:ext uri="{FF2B5EF4-FFF2-40B4-BE49-F238E27FC236}">
                    <a16:creationId xmlns:a16="http://schemas.microsoft.com/office/drawing/2014/main" id="{5ADFE051-BD97-407F-B27D-4395ECD019A3}"/>
                  </a:ext>
                </a:extLst>
              </p:cNvPr>
              <p:cNvSpPr>
                <a:spLocks noGrp="1" noRot="1" noChangeAspect="1" noMove="1" noResize="1" noEditPoints="1" noAdjustHandles="1" noChangeArrowheads="1" noChangeShapeType="1" noTextEdit="1"/>
              </p:cNvSpPr>
              <p:nvPr>
                <p:ph idx="1"/>
              </p:nvPr>
            </p:nvSpPr>
            <p:spPr>
              <a:blipFill>
                <a:blip r:embed="rId3"/>
                <a:stretch>
                  <a:fillRect l="-810" t="-1884" r="-810"/>
                </a:stretch>
              </a:blipFill>
            </p:spPr>
            <p:txBody>
              <a:bodyPr/>
              <a:lstStyle/>
              <a:p>
                <a:r>
                  <a:rPr lang="pt-PT">
                    <a:noFill/>
                  </a:rPr>
                  <a:t> </a:t>
                </a:r>
              </a:p>
            </p:txBody>
          </p:sp>
        </mc:Fallback>
      </mc:AlternateContent>
      <p:pic>
        <p:nvPicPr>
          <p:cNvPr id="7" name="Picture 6">
            <a:extLst>
              <a:ext uri="{FF2B5EF4-FFF2-40B4-BE49-F238E27FC236}">
                <a16:creationId xmlns:a16="http://schemas.microsoft.com/office/drawing/2014/main" id="{027BD2AA-2476-45B5-A6B8-2B0F8E9826CE}"/>
              </a:ext>
            </a:extLst>
          </p:cNvPr>
          <p:cNvPicPr>
            <a:picLocks noChangeAspect="1"/>
          </p:cNvPicPr>
          <p:nvPr/>
        </p:nvPicPr>
        <p:blipFill>
          <a:blip r:embed="rId4"/>
          <a:stretch>
            <a:fillRect/>
          </a:stretch>
        </p:blipFill>
        <p:spPr>
          <a:xfrm>
            <a:off x="3569520" y="3786941"/>
            <a:ext cx="5052960" cy="2649723"/>
          </a:xfrm>
          <a:prstGeom prst="rect">
            <a:avLst/>
          </a:prstGeom>
        </p:spPr>
      </p:pic>
    </p:spTree>
    <p:extLst>
      <p:ext uri="{BB962C8B-B14F-4D97-AF65-F5344CB8AC3E}">
        <p14:creationId xmlns:p14="http://schemas.microsoft.com/office/powerpoint/2010/main" val="3705036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BF97-0CC5-4F53-B479-6B01B840A5A2}"/>
              </a:ext>
            </a:extLst>
          </p:cNvPr>
          <p:cNvSpPr>
            <a:spLocks noGrp="1"/>
          </p:cNvSpPr>
          <p:nvPr>
            <p:ph type="title"/>
          </p:nvPr>
        </p:nvSpPr>
        <p:spPr/>
        <p:txBody>
          <a:bodyPr>
            <a:normAutofit/>
          </a:bodyPr>
          <a:lstStyle/>
          <a:p>
            <a:r>
              <a:rPr lang="en-US" dirty="0"/>
              <a:t>Joint unimodal and multimodal training</a:t>
            </a:r>
            <a:endParaRPr lang="pt-PT" dirty="0"/>
          </a:p>
        </p:txBody>
      </p:sp>
      <p:sp>
        <p:nvSpPr>
          <p:cNvPr id="3" name="Content Placeholder 2">
            <a:extLst>
              <a:ext uri="{FF2B5EF4-FFF2-40B4-BE49-F238E27FC236}">
                <a16:creationId xmlns:a16="http://schemas.microsoft.com/office/drawing/2014/main" id="{5ADFE051-BD97-407F-B27D-4395ECD019A3}"/>
              </a:ext>
            </a:extLst>
          </p:cNvPr>
          <p:cNvSpPr>
            <a:spLocks noGrp="1"/>
          </p:cNvSpPr>
          <p:nvPr>
            <p:ph idx="1"/>
          </p:nvPr>
        </p:nvSpPr>
        <p:spPr/>
        <p:txBody>
          <a:bodyPr/>
          <a:lstStyle/>
          <a:p>
            <a:pPr marL="0" indent="0">
              <a:buNone/>
            </a:pPr>
            <a:r>
              <a:rPr lang="en-US" i="1" dirty="0"/>
              <a:t>“After unimodal pretraining of the image and text encoders, we continue training the entire FLAVA model jointly on the three types of datasets with round-robin sampling. In each training iteration:</a:t>
            </a:r>
          </a:p>
          <a:p>
            <a:pPr marL="457200" indent="-457200">
              <a:buFont typeface="+mj-lt"/>
              <a:buAutoNum type="arabicPeriod"/>
            </a:pPr>
            <a:r>
              <a:rPr lang="en-US" i="1" dirty="0"/>
              <a:t>we choose one of the datasets according to a sampling ratio that we determine empirically and obtain a batch of samples.</a:t>
            </a:r>
          </a:p>
          <a:p>
            <a:pPr marL="457200" indent="-457200">
              <a:buFont typeface="+mj-lt"/>
              <a:buAutoNum type="arabicPeriod"/>
            </a:pPr>
            <a:r>
              <a:rPr lang="en-US" i="1" dirty="0"/>
              <a:t> depending on the dataset type. we apply unimodal MIM on image data, unimodal MLM on text data, or the multimodal losses (contrastive, MMM, and ITM) on image-text pairs.”</a:t>
            </a:r>
            <a:endParaRPr lang="pt-PT" i="1" dirty="0"/>
          </a:p>
        </p:txBody>
      </p:sp>
    </p:spTree>
    <p:extLst>
      <p:ext uri="{BB962C8B-B14F-4D97-AF65-F5344CB8AC3E}">
        <p14:creationId xmlns:p14="http://schemas.microsoft.com/office/powerpoint/2010/main" val="991485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7C7D6-349D-4849-B17F-39724ED754E0}"/>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a:solidFill>
                  <a:schemeClr val="tx2"/>
                </a:solidFill>
              </a:rPr>
              <a:t>RECAP: FLAVA MODEL</a:t>
            </a:r>
          </a:p>
        </p:txBody>
      </p:sp>
      <p:sp>
        <p:nvSpPr>
          <p:cNvPr id="6" name="TextBox 5">
            <a:extLst>
              <a:ext uri="{FF2B5EF4-FFF2-40B4-BE49-F238E27FC236}">
                <a16:creationId xmlns:a16="http://schemas.microsoft.com/office/drawing/2014/main" id="{F8333E1A-DBEE-4F82-9589-C19C00B835DA}"/>
              </a:ext>
            </a:extLst>
          </p:cNvPr>
          <p:cNvSpPr txBox="1"/>
          <p:nvPr/>
        </p:nvSpPr>
        <p:spPr>
          <a:xfrm>
            <a:off x="634277" y="2011680"/>
            <a:ext cx="3676678" cy="4206240"/>
          </a:xfrm>
          <a:prstGeom prst="rect">
            <a:avLst/>
          </a:prstGeom>
        </p:spPr>
        <p:txBody>
          <a:bodyPr vert="horz" lIns="91440" tIns="45720" rIns="91440" bIns="45720" rtlCol="0">
            <a:normAutofit/>
          </a:bodyPr>
          <a:lstStyle/>
          <a:p>
            <a:pPr marL="274320" defTabSz="914400">
              <a:lnSpc>
                <a:spcPct val="90000"/>
              </a:lnSpc>
              <a:spcAft>
                <a:spcPts val="600"/>
              </a:spcAft>
              <a:buClr>
                <a:schemeClr val="tx1"/>
              </a:buClr>
            </a:pPr>
            <a:r>
              <a:rPr lang="en-US" sz="1700" dirty="0">
                <a:solidFill>
                  <a:schemeClr val="bg1"/>
                </a:solidFill>
              </a:rPr>
              <a:t>Unimodal pretraining objectives:</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Masked Image Modeling (MIM)</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Masked Language Modeling (MLM)</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Encoder initialization from unimodal pretraining</a:t>
            </a:r>
          </a:p>
          <a:p>
            <a:pPr defTabSz="914400">
              <a:lnSpc>
                <a:spcPct val="90000"/>
              </a:lnSpc>
              <a:spcAft>
                <a:spcPts val="600"/>
              </a:spcAft>
              <a:buClr>
                <a:schemeClr val="tx1"/>
              </a:buClr>
            </a:pPr>
            <a:r>
              <a:rPr lang="en-US" sz="1700" dirty="0">
                <a:solidFill>
                  <a:schemeClr val="bg1"/>
                </a:solidFill>
              </a:rPr>
              <a:t>Multimodal pretraining objectives:</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Global Contrastive Loss (GC Loss)         Contrastive Multimodal</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Image-text matching (ITM)</a:t>
            </a:r>
          </a:p>
          <a:p>
            <a:pPr marL="160020" indent="-342900" defTabSz="914400">
              <a:lnSpc>
                <a:spcPct val="90000"/>
              </a:lnSpc>
              <a:spcAft>
                <a:spcPts val="600"/>
              </a:spcAft>
              <a:buClr>
                <a:schemeClr val="tx1"/>
              </a:buClr>
              <a:buFont typeface="+mj-lt"/>
              <a:buAutoNum type="arabicPeriod"/>
            </a:pPr>
            <a:r>
              <a:rPr lang="en-US" sz="1700" dirty="0">
                <a:solidFill>
                  <a:schemeClr val="bg1"/>
                </a:solidFill>
              </a:rPr>
              <a:t>Masked multimodal modeling (MMM)</a:t>
            </a:r>
          </a:p>
        </p:txBody>
      </p:sp>
      <p:sp>
        <p:nvSpPr>
          <p:cNvPr id="15" name="Rectangle 14">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Content Placeholder 4">
            <a:extLst>
              <a:ext uri="{FF2B5EF4-FFF2-40B4-BE49-F238E27FC236}">
                <a16:creationId xmlns:a16="http://schemas.microsoft.com/office/drawing/2014/main" id="{4C40D071-0761-4979-A917-2641F9DA4D0F}"/>
              </a:ext>
            </a:extLst>
          </p:cNvPr>
          <p:cNvPicPr>
            <a:picLocks noGrp="1" noChangeAspect="1"/>
          </p:cNvPicPr>
          <p:nvPr>
            <p:ph idx="1"/>
          </p:nvPr>
        </p:nvPicPr>
        <p:blipFill>
          <a:blip r:embed="rId2"/>
          <a:stretch>
            <a:fillRect/>
          </a:stretch>
        </p:blipFill>
        <p:spPr>
          <a:xfrm>
            <a:off x="5262368" y="2230102"/>
            <a:ext cx="6283602" cy="2356350"/>
          </a:xfrm>
          <a:prstGeom prst="rect">
            <a:avLst/>
          </a:prstGeom>
        </p:spPr>
      </p:pic>
    </p:spTree>
    <p:extLst>
      <p:ext uri="{BB962C8B-B14F-4D97-AF65-F5344CB8AC3E}">
        <p14:creationId xmlns:p14="http://schemas.microsoft.com/office/powerpoint/2010/main" val="63624528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CA690-CA40-4B01-99F0-93824079273D}"/>
              </a:ext>
            </a:extLst>
          </p:cNvPr>
          <p:cNvSpPr>
            <a:spLocks noGrp="1"/>
          </p:cNvSpPr>
          <p:nvPr>
            <p:ph type="title"/>
          </p:nvPr>
        </p:nvSpPr>
        <p:spPr>
          <a:xfrm>
            <a:off x="634277" y="284176"/>
            <a:ext cx="3670874" cy="1508760"/>
          </a:xfrm>
        </p:spPr>
        <p:txBody>
          <a:bodyPr>
            <a:normAutofit/>
          </a:bodyPr>
          <a:lstStyle/>
          <a:p>
            <a:r>
              <a:rPr lang="pt-PT">
                <a:solidFill>
                  <a:schemeClr val="tx2"/>
                </a:solidFill>
              </a:rPr>
              <a:t>Other Models</a:t>
            </a:r>
          </a:p>
        </p:txBody>
      </p:sp>
      <p:sp>
        <p:nvSpPr>
          <p:cNvPr id="4" name="Content Placeholder 3">
            <a:extLst>
              <a:ext uri="{FF2B5EF4-FFF2-40B4-BE49-F238E27FC236}">
                <a16:creationId xmlns:a16="http://schemas.microsoft.com/office/drawing/2014/main" id="{C16E6B77-4864-42EB-B0EA-9E0735A92083}"/>
              </a:ext>
            </a:extLst>
          </p:cNvPr>
          <p:cNvSpPr>
            <a:spLocks noGrp="1"/>
          </p:cNvSpPr>
          <p:nvPr>
            <p:ph idx="1"/>
          </p:nvPr>
        </p:nvSpPr>
        <p:spPr>
          <a:xfrm>
            <a:off x="634277" y="2011680"/>
            <a:ext cx="3676678" cy="4206240"/>
          </a:xfrm>
        </p:spPr>
        <p:txBody>
          <a:bodyPr>
            <a:normAutofit/>
          </a:bodyPr>
          <a:lstStyle/>
          <a:p>
            <a:pPr marL="0" indent="0">
              <a:buNone/>
            </a:pPr>
            <a:r>
              <a:rPr lang="en-US" sz="1500" dirty="0">
                <a:solidFill>
                  <a:schemeClr val="bg1"/>
                </a:solidFill>
              </a:rPr>
              <a:t>Generally, models in the vision-and-language space can be divided into two categories: </a:t>
            </a:r>
          </a:p>
          <a:p>
            <a:pPr marL="400050" indent="-400050">
              <a:buFont typeface="+mj-lt"/>
              <a:buAutoNum type="romanLcPeriod"/>
            </a:pPr>
            <a:r>
              <a:rPr lang="en-US" sz="1500" dirty="0">
                <a:solidFill>
                  <a:schemeClr val="bg1"/>
                </a:solidFill>
              </a:rPr>
              <a:t>dual encoders where the image and text are encoded separately followed by a shallow interaction layer for downstream tasks ; </a:t>
            </a:r>
          </a:p>
          <a:p>
            <a:pPr marL="400050" indent="-400050">
              <a:buFont typeface="+mj-lt"/>
              <a:buAutoNum type="romanLcPeriod"/>
            </a:pPr>
            <a:r>
              <a:rPr lang="en-US" sz="1500" dirty="0">
                <a:solidFill>
                  <a:schemeClr val="bg1"/>
                </a:solidFill>
              </a:rPr>
              <a:t>fusion encoder(s) with self-attention spanning across the modalities </a:t>
            </a:r>
          </a:p>
          <a:p>
            <a:pPr marL="0" indent="0">
              <a:buNone/>
            </a:pPr>
            <a:r>
              <a:rPr lang="en-US" sz="1500" dirty="0">
                <a:solidFill>
                  <a:schemeClr val="bg1"/>
                </a:solidFill>
              </a:rPr>
              <a:t>The dual encoder approach works well for unimodal and cross-modal retrieval tasks but their lack of fusion usually causes them to underperform on tasks that involve visual reasoning and question answering which is where models based on fusion encoder(s) shine. </a:t>
            </a:r>
            <a:endParaRPr lang="pt-PT" sz="1500" dirty="0">
              <a:solidFill>
                <a:schemeClr val="bg1"/>
              </a:solidFill>
            </a:endParaRPr>
          </a:p>
        </p:txBody>
      </p:sp>
      <p:sp>
        <p:nvSpPr>
          <p:cNvPr id="23" name="Rectangle 22">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4" name="Content Placeholder 4">
            <a:extLst>
              <a:ext uri="{FF2B5EF4-FFF2-40B4-BE49-F238E27FC236}">
                <a16:creationId xmlns:a16="http://schemas.microsoft.com/office/drawing/2014/main" id="{CE60D776-10BD-41A7-8BFB-BDBAEEA7B071}"/>
              </a:ext>
            </a:extLst>
          </p:cNvPr>
          <p:cNvPicPr>
            <a:picLocks noChangeAspect="1"/>
          </p:cNvPicPr>
          <p:nvPr/>
        </p:nvPicPr>
        <p:blipFill>
          <a:blip r:embed="rId2"/>
          <a:stretch>
            <a:fillRect/>
          </a:stretch>
        </p:blipFill>
        <p:spPr>
          <a:xfrm>
            <a:off x="4945232" y="3337205"/>
            <a:ext cx="6283602" cy="1555190"/>
          </a:xfrm>
          <a:prstGeom prst="rect">
            <a:avLst/>
          </a:prstGeom>
        </p:spPr>
      </p:pic>
      <p:sp>
        <p:nvSpPr>
          <p:cNvPr id="20" name="TextBox 19">
            <a:extLst>
              <a:ext uri="{FF2B5EF4-FFF2-40B4-BE49-F238E27FC236}">
                <a16:creationId xmlns:a16="http://schemas.microsoft.com/office/drawing/2014/main" id="{51962842-C21C-4344-8D64-5118E594AF3D}"/>
              </a:ext>
            </a:extLst>
          </p:cNvPr>
          <p:cNvSpPr txBox="1"/>
          <p:nvPr/>
        </p:nvSpPr>
        <p:spPr>
          <a:xfrm>
            <a:off x="4945232" y="5034678"/>
            <a:ext cx="6612491" cy="1477328"/>
          </a:xfrm>
          <a:prstGeom prst="rect">
            <a:avLst/>
          </a:prstGeom>
          <a:noFill/>
        </p:spPr>
        <p:txBody>
          <a:bodyPr wrap="square">
            <a:spAutoFit/>
          </a:bodyPr>
          <a:lstStyle/>
          <a:p>
            <a:r>
              <a:rPr lang="en-US" dirty="0"/>
              <a:t>Figure: Visualization of the (a) single-stream, (b) dual-stream intra-modal and (c) dual-stream intermodal </a:t>
            </a:r>
          </a:p>
          <a:p>
            <a:r>
              <a:rPr lang="en-US" dirty="0"/>
              <a:t>Transformer layers. (d) gated bimodal layer. The inter-modal layer attends across modalities, while the intra-model layer attends within each modality.  Gated bimodal can attend to either or both.</a:t>
            </a:r>
            <a:endParaRPr lang="pt-PT" dirty="0"/>
          </a:p>
        </p:txBody>
      </p:sp>
      <p:pic>
        <p:nvPicPr>
          <p:cNvPr id="22" name="Picture 21">
            <a:extLst>
              <a:ext uri="{FF2B5EF4-FFF2-40B4-BE49-F238E27FC236}">
                <a16:creationId xmlns:a16="http://schemas.microsoft.com/office/drawing/2014/main" id="{91BAC3F2-65E3-4BAA-90FB-496F554B2D7D}"/>
              </a:ext>
            </a:extLst>
          </p:cNvPr>
          <p:cNvPicPr>
            <a:picLocks noChangeAspect="1"/>
          </p:cNvPicPr>
          <p:nvPr/>
        </p:nvPicPr>
        <p:blipFill>
          <a:blip r:embed="rId3"/>
          <a:stretch>
            <a:fillRect/>
          </a:stretch>
        </p:blipFill>
        <p:spPr>
          <a:xfrm>
            <a:off x="5000309" y="355192"/>
            <a:ext cx="6450669" cy="1016408"/>
          </a:xfrm>
          <a:prstGeom prst="rect">
            <a:avLst/>
          </a:prstGeom>
        </p:spPr>
      </p:pic>
      <p:sp>
        <p:nvSpPr>
          <p:cNvPr id="24" name="TextBox 23">
            <a:extLst>
              <a:ext uri="{FF2B5EF4-FFF2-40B4-BE49-F238E27FC236}">
                <a16:creationId xmlns:a16="http://schemas.microsoft.com/office/drawing/2014/main" id="{2FAC3A7A-57E3-48C0-9983-C27A0C9AB588}"/>
              </a:ext>
            </a:extLst>
          </p:cNvPr>
          <p:cNvSpPr txBox="1"/>
          <p:nvPr/>
        </p:nvSpPr>
        <p:spPr>
          <a:xfrm>
            <a:off x="5204668" y="1615738"/>
            <a:ext cx="6093618" cy="1477328"/>
          </a:xfrm>
          <a:prstGeom prst="rect">
            <a:avLst/>
          </a:prstGeom>
          <a:noFill/>
        </p:spPr>
        <p:txBody>
          <a:bodyPr wrap="square">
            <a:spAutoFit/>
          </a:bodyPr>
          <a:lstStyle/>
          <a:p>
            <a:r>
              <a:rPr lang="en-US" dirty="0"/>
              <a:t>Figure : Visualization of the score matrix for (a) single-stream, (b) text–text, (c) vision–vision, (d) text–vision, and (e) vision–text interactions. Shades of green denote the text modality, while purple ones denote the vision modality. Dual-stream scores are sub-matrices of the single-stream scores matrix</a:t>
            </a:r>
            <a:endParaRPr lang="pt-PT" dirty="0"/>
          </a:p>
        </p:txBody>
      </p:sp>
    </p:spTree>
    <p:extLst>
      <p:ext uri="{BB962C8B-B14F-4D97-AF65-F5344CB8AC3E}">
        <p14:creationId xmlns:p14="http://schemas.microsoft.com/office/powerpoint/2010/main" val="108224622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90-CA40-4B01-99F0-93824079273D}"/>
              </a:ext>
            </a:extLst>
          </p:cNvPr>
          <p:cNvSpPr>
            <a:spLocks noGrp="1"/>
          </p:cNvSpPr>
          <p:nvPr>
            <p:ph type="title"/>
          </p:nvPr>
        </p:nvSpPr>
        <p:spPr/>
        <p:txBody>
          <a:bodyPr/>
          <a:lstStyle/>
          <a:p>
            <a:r>
              <a:rPr lang="pt-PT" dirty="0" err="1"/>
              <a:t>Other</a:t>
            </a:r>
            <a:r>
              <a:rPr lang="pt-PT" dirty="0"/>
              <a:t> </a:t>
            </a:r>
            <a:r>
              <a:rPr lang="pt-PT" dirty="0" err="1"/>
              <a:t>Models</a:t>
            </a:r>
            <a:endParaRPr lang="pt-PT" dirty="0"/>
          </a:p>
        </p:txBody>
      </p:sp>
      <p:pic>
        <p:nvPicPr>
          <p:cNvPr id="5" name="Content Placeholder 4">
            <a:extLst>
              <a:ext uri="{FF2B5EF4-FFF2-40B4-BE49-F238E27FC236}">
                <a16:creationId xmlns:a16="http://schemas.microsoft.com/office/drawing/2014/main" id="{D2681A38-686B-420C-B702-D3A759427ED3}"/>
              </a:ext>
            </a:extLst>
          </p:cNvPr>
          <p:cNvPicPr>
            <a:picLocks noGrp="1" noChangeAspect="1"/>
          </p:cNvPicPr>
          <p:nvPr>
            <p:ph idx="1"/>
          </p:nvPr>
        </p:nvPicPr>
        <p:blipFill>
          <a:blip r:embed="rId2"/>
          <a:stretch>
            <a:fillRect/>
          </a:stretch>
        </p:blipFill>
        <p:spPr>
          <a:xfrm>
            <a:off x="7063867" y="4399659"/>
            <a:ext cx="4541324" cy="2089009"/>
          </a:xfrm>
        </p:spPr>
      </p:pic>
      <p:pic>
        <p:nvPicPr>
          <p:cNvPr id="7" name="Picture 6">
            <a:extLst>
              <a:ext uri="{FF2B5EF4-FFF2-40B4-BE49-F238E27FC236}">
                <a16:creationId xmlns:a16="http://schemas.microsoft.com/office/drawing/2014/main" id="{281DCA3B-06F2-4BCC-8F64-2BCE5B9B7873}"/>
              </a:ext>
            </a:extLst>
          </p:cNvPr>
          <p:cNvPicPr>
            <a:picLocks noChangeAspect="1"/>
          </p:cNvPicPr>
          <p:nvPr/>
        </p:nvPicPr>
        <p:blipFill>
          <a:blip r:embed="rId3"/>
          <a:stretch>
            <a:fillRect/>
          </a:stretch>
        </p:blipFill>
        <p:spPr>
          <a:xfrm>
            <a:off x="379327" y="4643192"/>
            <a:ext cx="5781052" cy="1726807"/>
          </a:xfrm>
          <a:prstGeom prst="rect">
            <a:avLst/>
          </a:prstGeom>
        </p:spPr>
      </p:pic>
      <p:sp>
        <p:nvSpPr>
          <p:cNvPr id="8" name="TextBox 7">
            <a:extLst>
              <a:ext uri="{FF2B5EF4-FFF2-40B4-BE49-F238E27FC236}">
                <a16:creationId xmlns:a16="http://schemas.microsoft.com/office/drawing/2014/main" id="{68AE18BD-7762-43C5-9B67-392309D3CCEC}"/>
              </a:ext>
            </a:extLst>
          </p:cNvPr>
          <p:cNvSpPr txBox="1"/>
          <p:nvPr/>
        </p:nvSpPr>
        <p:spPr>
          <a:xfrm>
            <a:off x="1571369" y="6488668"/>
            <a:ext cx="2382383" cy="369332"/>
          </a:xfrm>
          <a:prstGeom prst="rect">
            <a:avLst/>
          </a:prstGeom>
          <a:noFill/>
        </p:spPr>
        <p:txBody>
          <a:bodyPr wrap="none" rtlCol="0">
            <a:spAutoFit/>
          </a:bodyPr>
          <a:lstStyle/>
          <a:p>
            <a:r>
              <a:rPr lang="pt-PT" dirty="0"/>
              <a:t>Figure: LXMERT </a:t>
            </a:r>
            <a:r>
              <a:rPr lang="pt-PT" dirty="0" err="1"/>
              <a:t>Model</a:t>
            </a:r>
            <a:endParaRPr lang="pt-PT" dirty="0"/>
          </a:p>
        </p:txBody>
      </p:sp>
      <p:sp>
        <p:nvSpPr>
          <p:cNvPr id="9" name="TextBox 8">
            <a:extLst>
              <a:ext uri="{FF2B5EF4-FFF2-40B4-BE49-F238E27FC236}">
                <a16:creationId xmlns:a16="http://schemas.microsoft.com/office/drawing/2014/main" id="{27CAFE5C-BB88-4D4B-9AE4-4B09B6C38317}"/>
              </a:ext>
            </a:extLst>
          </p:cNvPr>
          <p:cNvSpPr txBox="1"/>
          <p:nvPr/>
        </p:nvSpPr>
        <p:spPr>
          <a:xfrm>
            <a:off x="8322793" y="6480007"/>
            <a:ext cx="1982209" cy="369332"/>
          </a:xfrm>
          <a:prstGeom prst="rect">
            <a:avLst/>
          </a:prstGeom>
          <a:noFill/>
        </p:spPr>
        <p:txBody>
          <a:bodyPr wrap="none" rtlCol="0">
            <a:spAutoFit/>
          </a:bodyPr>
          <a:lstStyle/>
          <a:p>
            <a:r>
              <a:rPr lang="pt-PT" dirty="0"/>
              <a:t>Figure: CLIP </a:t>
            </a:r>
            <a:r>
              <a:rPr lang="pt-PT" dirty="0" err="1"/>
              <a:t>Model</a:t>
            </a:r>
            <a:endParaRPr lang="pt-PT" dirty="0"/>
          </a:p>
        </p:txBody>
      </p:sp>
      <p:sp>
        <p:nvSpPr>
          <p:cNvPr id="10" name="TextBox 9">
            <a:extLst>
              <a:ext uri="{FF2B5EF4-FFF2-40B4-BE49-F238E27FC236}">
                <a16:creationId xmlns:a16="http://schemas.microsoft.com/office/drawing/2014/main" id="{C8239B0D-BE3E-468B-97F0-D545E55B9D06}"/>
              </a:ext>
            </a:extLst>
          </p:cNvPr>
          <p:cNvSpPr txBox="1"/>
          <p:nvPr/>
        </p:nvSpPr>
        <p:spPr>
          <a:xfrm>
            <a:off x="313906" y="2063902"/>
            <a:ext cx="10487443" cy="2308324"/>
          </a:xfrm>
          <a:prstGeom prst="rect">
            <a:avLst/>
          </a:prstGeom>
          <a:noFill/>
        </p:spPr>
        <p:txBody>
          <a:bodyPr wrap="square">
            <a:spAutoFit/>
          </a:bodyPr>
          <a:lstStyle/>
          <a:p>
            <a:r>
              <a:rPr lang="en-US" dirty="0"/>
              <a:t>Within the fusion encoder category, a further distinction can be made as to whether the model </a:t>
            </a:r>
          </a:p>
          <a:p>
            <a:pPr marL="342900" indent="-342900">
              <a:buFont typeface="+mj-lt"/>
              <a:buAutoNum type="arabicPeriod"/>
            </a:pPr>
            <a:r>
              <a:rPr lang="en-US" dirty="0"/>
              <a:t>uses a single transformer for early and unconstrained fusion between modalities (e.g., </a:t>
            </a:r>
            <a:r>
              <a:rPr lang="en-US" dirty="0" err="1"/>
              <a:t>VisualBERT</a:t>
            </a:r>
            <a:r>
              <a:rPr lang="en-US" dirty="0"/>
              <a:t>, UNITER, VLBERT, OSCAR).</a:t>
            </a:r>
          </a:p>
          <a:p>
            <a:pPr marL="342900" indent="-342900">
              <a:buFont typeface="+mj-lt"/>
              <a:buAutoNum type="arabicPeriod"/>
            </a:pPr>
            <a:r>
              <a:rPr lang="en-US" dirty="0"/>
              <a:t>allows cross-attention only in specific co-attention transformer layers while having some modality specific layers (e.g., LXMERT, </a:t>
            </a:r>
            <a:r>
              <a:rPr lang="en-US" dirty="0" err="1"/>
              <a:t>ViLBERT</a:t>
            </a:r>
            <a:r>
              <a:rPr lang="en-US" dirty="0"/>
              <a:t>, ERNIE-</a:t>
            </a:r>
            <a:r>
              <a:rPr lang="en-US" dirty="0" err="1"/>
              <a:t>ViL</a:t>
            </a:r>
            <a:r>
              <a:rPr lang="en-US" dirty="0"/>
              <a:t>).</a:t>
            </a:r>
          </a:p>
          <a:p>
            <a:endParaRPr lang="en-US" dirty="0"/>
          </a:p>
          <a:p>
            <a:r>
              <a:rPr lang="en-US" dirty="0"/>
              <a:t> Another distinguishing factor between different models lies in the image features that are used, ranging from region features , to patch embeddings, to convolution or grid features.</a:t>
            </a:r>
            <a:endParaRPr lang="pt-PT" dirty="0"/>
          </a:p>
        </p:txBody>
      </p:sp>
    </p:spTree>
    <p:extLst>
      <p:ext uri="{BB962C8B-B14F-4D97-AF65-F5344CB8AC3E}">
        <p14:creationId xmlns:p14="http://schemas.microsoft.com/office/powerpoint/2010/main" val="248768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A077-DDB7-4EAB-944F-1A41FD3786FA}"/>
              </a:ext>
            </a:extLst>
          </p:cNvPr>
          <p:cNvSpPr>
            <a:spLocks noGrp="1"/>
          </p:cNvSpPr>
          <p:nvPr>
            <p:ph type="title"/>
          </p:nvPr>
        </p:nvSpPr>
        <p:spPr/>
        <p:txBody>
          <a:bodyPr/>
          <a:lstStyle/>
          <a:p>
            <a:r>
              <a:rPr lang="pt-PT" dirty="0" err="1"/>
              <a:t>Introduction</a:t>
            </a:r>
            <a:r>
              <a:rPr lang="pt-PT" dirty="0"/>
              <a:t> - </a:t>
            </a:r>
            <a:r>
              <a:rPr lang="pt-PT" dirty="0" err="1"/>
              <a:t>Tasks</a:t>
            </a:r>
            <a:endParaRPr lang="pt-PT" dirty="0"/>
          </a:p>
        </p:txBody>
      </p:sp>
      <p:sp>
        <p:nvSpPr>
          <p:cNvPr id="3" name="Content Placeholder 2">
            <a:extLst>
              <a:ext uri="{FF2B5EF4-FFF2-40B4-BE49-F238E27FC236}">
                <a16:creationId xmlns:a16="http://schemas.microsoft.com/office/drawing/2014/main" id="{0DD52E81-1AE1-4072-B162-284E5B90FC45}"/>
              </a:ext>
            </a:extLst>
          </p:cNvPr>
          <p:cNvSpPr>
            <a:spLocks noGrp="1"/>
          </p:cNvSpPr>
          <p:nvPr>
            <p:ph idx="1"/>
          </p:nvPr>
        </p:nvSpPr>
        <p:spPr/>
        <p:txBody>
          <a:bodyPr>
            <a:normAutofit fontScale="62500" lnSpcReduction="20000"/>
          </a:bodyPr>
          <a:lstStyle/>
          <a:p>
            <a:pPr marL="0" indent="0">
              <a:buNone/>
            </a:pPr>
            <a:r>
              <a:rPr lang="pt-PT" dirty="0" err="1"/>
              <a:t>There</a:t>
            </a:r>
            <a:r>
              <a:rPr lang="pt-PT" dirty="0"/>
              <a:t> are </a:t>
            </a:r>
            <a:r>
              <a:rPr lang="pt-PT" dirty="0" err="1"/>
              <a:t>several</a:t>
            </a:r>
            <a:r>
              <a:rPr lang="pt-PT" dirty="0"/>
              <a:t> </a:t>
            </a:r>
            <a:r>
              <a:rPr lang="pt-PT" dirty="0" err="1"/>
              <a:t>categories</a:t>
            </a:r>
            <a:r>
              <a:rPr lang="pt-PT" dirty="0"/>
              <a:t> </a:t>
            </a:r>
            <a:r>
              <a:rPr lang="pt-PT" dirty="0" err="1"/>
              <a:t>of</a:t>
            </a:r>
            <a:r>
              <a:rPr lang="pt-PT" dirty="0"/>
              <a:t> </a:t>
            </a:r>
            <a:r>
              <a:rPr lang="pt-PT" dirty="0" err="1"/>
              <a:t>tasks</a:t>
            </a:r>
            <a:r>
              <a:rPr lang="pt-PT" dirty="0"/>
              <a:t> </a:t>
            </a:r>
            <a:r>
              <a:rPr lang="pt-PT" dirty="0" err="1"/>
              <a:t>which</a:t>
            </a:r>
            <a:r>
              <a:rPr lang="pt-PT" dirty="0"/>
              <a:t> </a:t>
            </a:r>
            <a:r>
              <a:rPr lang="pt-PT" dirty="0" err="1"/>
              <a:t>span</a:t>
            </a:r>
            <a:r>
              <a:rPr lang="pt-PT" dirty="0"/>
              <a:t> </a:t>
            </a:r>
            <a:r>
              <a:rPr lang="pt-PT" dirty="0" err="1"/>
              <a:t>across</a:t>
            </a:r>
            <a:r>
              <a:rPr lang="pt-PT" dirty="0"/>
              <a:t> </a:t>
            </a:r>
            <a:r>
              <a:rPr lang="pt-PT" dirty="0" err="1"/>
              <a:t>modalities</a:t>
            </a:r>
            <a:r>
              <a:rPr lang="pt-PT" dirty="0"/>
              <a:t>:</a:t>
            </a:r>
          </a:p>
          <a:p>
            <a:pPr marL="0" indent="0">
              <a:buNone/>
            </a:pPr>
            <a:r>
              <a:rPr lang="pt-PT" b="1" dirty="0"/>
              <a:t>Unimodal </a:t>
            </a:r>
            <a:r>
              <a:rPr lang="pt-PT" b="1" dirty="0" err="1"/>
              <a:t>Vision</a:t>
            </a:r>
            <a:r>
              <a:rPr lang="pt-PT" b="1" dirty="0"/>
              <a:t> </a:t>
            </a:r>
            <a:r>
              <a:rPr lang="pt-PT" b="1" dirty="0" err="1"/>
              <a:t>Tasks</a:t>
            </a:r>
            <a:r>
              <a:rPr lang="pt-PT" b="1" dirty="0"/>
              <a:t> ( </a:t>
            </a:r>
            <a:r>
              <a:rPr lang="pt-PT" b="1" dirty="0" err="1"/>
              <a:t>Image</a:t>
            </a:r>
            <a:r>
              <a:rPr lang="pt-PT" b="1" dirty="0"/>
              <a:t>)</a:t>
            </a:r>
          </a:p>
          <a:p>
            <a:pPr marL="457200" indent="-457200">
              <a:buFont typeface="+mj-lt"/>
              <a:buAutoNum type="arabicPeriod"/>
            </a:pPr>
            <a:r>
              <a:rPr lang="pt-PT" dirty="0" err="1"/>
              <a:t>Object</a:t>
            </a:r>
            <a:r>
              <a:rPr lang="pt-PT" dirty="0"/>
              <a:t> </a:t>
            </a:r>
            <a:r>
              <a:rPr lang="pt-PT" dirty="0" err="1"/>
              <a:t>Identification</a:t>
            </a:r>
            <a:r>
              <a:rPr lang="pt-PT" dirty="0"/>
              <a:t>/Facial </a:t>
            </a:r>
            <a:r>
              <a:rPr lang="pt-PT" dirty="0" err="1"/>
              <a:t>Recognition</a:t>
            </a:r>
            <a:endParaRPr lang="pt-PT" dirty="0"/>
          </a:p>
          <a:p>
            <a:pPr marL="457200" indent="-457200">
              <a:buFont typeface="+mj-lt"/>
              <a:buAutoNum type="arabicPeriod"/>
            </a:pPr>
            <a:r>
              <a:rPr lang="pt-PT" dirty="0" err="1"/>
              <a:t>Image</a:t>
            </a:r>
            <a:r>
              <a:rPr lang="pt-PT" dirty="0"/>
              <a:t> </a:t>
            </a:r>
            <a:r>
              <a:rPr lang="pt-PT" dirty="0" err="1"/>
              <a:t>Segmentation</a:t>
            </a:r>
            <a:endParaRPr lang="pt-PT" dirty="0"/>
          </a:p>
          <a:p>
            <a:pPr marL="457200" indent="-457200">
              <a:buFont typeface="+mj-lt"/>
              <a:buAutoNum type="arabicPeriod"/>
            </a:pPr>
            <a:r>
              <a:rPr lang="pt-PT" dirty="0" err="1"/>
              <a:t>Image</a:t>
            </a:r>
            <a:r>
              <a:rPr lang="pt-PT" dirty="0"/>
              <a:t> </a:t>
            </a:r>
            <a:r>
              <a:rPr lang="pt-PT" dirty="0" err="1"/>
              <a:t>Classification</a:t>
            </a:r>
            <a:endParaRPr lang="pt-PT" dirty="0"/>
          </a:p>
          <a:p>
            <a:pPr marL="0" indent="0">
              <a:buNone/>
            </a:pPr>
            <a:r>
              <a:rPr lang="pt-PT" b="1" dirty="0"/>
              <a:t>Unimodal </a:t>
            </a:r>
            <a:r>
              <a:rPr lang="pt-PT" b="1" dirty="0" err="1"/>
              <a:t>Language</a:t>
            </a:r>
            <a:r>
              <a:rPr lang="pt-PT" b="1" dirty="0"/>
              <a:t> </a:t>
            </a:r>
            <a:r>
              <a:rPr lang="pt-PT" b="1" dirty="0" err="1"/>
              <a:t>Tasks</a:t>
            </a:r>
            <a:r>
              <a:rPr lang="pt-PT" b="1" dirty="0"/>
              <a:t> (</a:t>
            </a:r>
            <a:r>
              <a:rPr lang="pt-PT" b="1" dirty="0" err="1"/>
              <a:t>Tex</a:t>
            </a:r>
            <a:r>
              <a:rPr lang="pt-PT" b="1" dirty="0"/>
              <a:t>)</a:t>
            </a:r>
          </a:p>
          <a:p>
            <a:pPr marL="457200" indent="-457200">
              <a:buFont typeface="+mj-lt"/>
              <a:buAutoNum type="arabicPeriod"/>
            </a:pPr>
            <a:r>
              <a:rPr lang="pt-PT" dirty="0"/>
              <a:t>Natural </a:t>
            </a:r>
            <a:r>
              <a:rPr lang="pt-PT" dirty="0" err="1"/>
              <a:t>Language</a:t>
            </a:r>
            <a:r>
              <a:rPr lang="pt-PT" dirty="0"/>
              <a:t> </a:t>
            </a:r>
            <a:r>
              <a:rPr lang="pt-PT" dirty="0" err="1"/>
              <a:t>Inference</a:t>
            </a:r>
            <a:endParaRPr lang="pt-PT" dirty="0"/>
          </a:p>
          <a:p>
            <a:pPr marL="457200" indent="-457200">
              <a:buFont typeface="+mj-lt"/>
              <a:buAutoNum type="arabicPeriod"/>
            </a:pPr>
            <a:r>
              <a:rPr lang="pt-PT" dirty="0" err="1"/>
              <a:t>Sentiment</a:t>
            </a:r>
            <a:r>
              <a:rPr lang="pt-PT" dirty="0"/>
              <a:t> </a:t>
            </a:r>
            <a:r>
              <a:rPr lang="pt-PT" dirty="0" err="1"/>
              <a:t>Analysis</a:t>
            </a:r>
            <a:endParaRPr lang="pt-PT" dirty="0"/>
          </a:p>
          <a:p>
            <a:pPr marL="457200" indent="-457200">
              <a:buFont typeface="+mj-lt"/>
              <a:buAutoNum type="arabicPeriod"/>
            </a:pPr>
            <a:r>
              <a:rPr lang="pt-PT" dirty="0" err="1"/>
              <a:t>Named</a:t>
            </a:r>
            <a:r>
              <a:rPr lang="pt-PT" dirty="0"/>
              <a:t> </a:t>
            </a:r>
            <a:r>
              <a:rPr lang="pt-PT" dirty="0" err="1"/>
              <a:t>Entity</a:t>
            </a:r>
            <a:r>
              <a:rPr lang="pt-PT" dirty="0"/>
              <a:t> </a:t>
            </a:r>
            <a:r>
              <a:rPr lang="pt-PT" dirty="0" err="1"/>
              <a:t>Recognition</a:t>
            </a:r>
            <a:endParaRPr lang="pt-PT" dirty="0"/>
          </a:p>
          <a:p>
            <a:pPr marL="0" indent="0">
              <a:buNone/>
            </a:pPr>
            <a:r>
              <a:rPr lang="pt-PT" b="1" dirty="0"/>
              <a:t>Multimodal </a:t>
            </a:r>
            <a:r>
              <a:rPr lang="pt-PT" b="1" dirty="0" err="1"/>
              <a:t>Tasks</a:t>
            </a:r>
            <a:r>
              <a:rPr lang="pt-PT" b="1" dirty="0"/>
              <a:t> (</a:t>
            </a:r>
            <a:r>
              <a:rPr lang="pt-PT" b="1" dirty="0" err="1"/>
              <a:t>Image</a:t>
            </a:r>
            <a:r>
              <a:rPr lang="pt-PT" b="1" dirty="0"/>
              <a:t> + </a:t>
            </a:r>
            <a:r>
              <a:rPr lang="pt-PT" b="1" dirty="0" err="1"/>
              <a:t>Text</a:t>
            </a:r>
            <a:r>
              <a:rPr lang="pt-PT" b="1" dirty="0"/>
              <a:t>)</a:t>
            </a:r>
          </a:p>
          <a:p>
            <a:pPr marL="457200" indent="-457200">
              <a:buFont typeface="+mj-lt"/>
              <a:buAutoNum type="arabicPeriod"/>
            </a:pPr>
            <a:r>
              <a:rPr lang="pt-PT" dirty="0" err="1"/>
              <a:t>Image-Text</a:t>
            </a:r>
            <a:r>
              <a:rPr lang="pt-PT" dirty="0"/>
              <a:t> </a:t>
            </a:r>
            <a:r>
              <a:rPr lang="pt-PT" dirty="0" err="1"/>
              <a:t>Matching</a:t>
            </a:r>
            <a:endParaRPr lang="pt-PT" dirty="0"/>
          </a:p>
          <a:p>
            <a:pPr marL="457200" indent="-457200">
              <a:buFont typeface="+mj-lt"/>
              <a:buAutoNum type="arabicPeriod"/>
            </a:pPr>
            <a:r>
              <a:rPr lang="pt-PT" dirty="0"/>
              <a:t>Visual Question </a:t>
            </a:r>
            <a:r>
              <a:rPr lang="pt-PT" dirty="0" err="1"/>
              <a:t>Answering</a:t>
            </a:r>
            <a:r>
              <a:rPr lang="pt-PT" dirty="0"/>
              <a:t> (VQA)</a:t>
            </a:r>
          </a:p>
          <a:p>
            <a:pPr marL="457200" indent="-457200">
              <a:buFont typeface="+mj-lt"/>
              <a:buAutoNum type="arabicPeriod"/>
            </a:pPr>
            <a:r>
              <a:rPr lang="pt-PT" dirty="0"/>
              <a:t>Multimodal Natural </a:t>
            </a:r>
            <a:r>
              <a:rPr lang="pt-PT" dirty="0" err="1"/>
              <a:t>Language</a:t>
            </a:r>
            <a:r>
              <a:rPr lang="pt-PT" dirty="0"/>
              <a:t> </a:t>
            </a:r>
            <a:r>
              <a:rPr lang="pt-PT" dirty="0" err="1"/>
              <a:t>Inference</a:t>
            </a:r>
            <a:r>
              <a:rPr lang="pt-PT" dirty="0"/>
              <a:t> (MNLI)</a:t>
            </a:r>
          </a:p>
          <a:p>
            <a:pPr marL="0" indent="0">
              <a:buNone/>
            </a:pPr>
            <a:endParaRPr lang="pt-PT" dirty="0"/>
          </a:p>
        </p:txBody>
      </p:sp>
      <p:pic>
        <p:nvPicPr>
          <p:cNvPr id="5" name="Picture 4">
            <a:extLst>
              <a:ext uri="{FF2B5EF4-FFF2-40B4-BE49-F238E27FC236}">
                <a16:creationId xmlns:a16="http://schemas.microsoft.com/office/drawing/2014/main" id="{6D666570-333A-4313-BEBB-F85A9BE5530F}"/>
              </a:ext>
            </a:extLst>
          </p:cNvPr>
          <p:cNvPicPr>
            <a:picLocks noChangeAspect="1"/>
          </p:cNvPicPr>
          <p:nvPr/>
        </p:nvPicPr>
        <p:blipFill rotWithShape="1">
          <a:blip r:embed="rId2"/>
          <a:srcRect b="2982"/>
          <a:stretch/>
        </p:blipFill>
        <p:spPr>
          <a:xfrm>
            <a:off x="8476247" y="2011680"/>
            <a:ext cx="3564935" cy="3607739"/>
          </a:xfrm>
          <a:prstGeom prst="rect">
            <a:avLst/>
          </a:prstGeom>
        </p:spPr>
      </p:pic>
      <p:sp>
        <p:nvSpPr>
          <p:cNvPr id="6" name="TextBox 5">
            <a:extLst>
              <a:ext uri="{FF2B5EF4-FFF2-40B4-BE49-F238E27FC236}">
                <a16:creationId xmlns:a16="http://schemas.microsoft.com/office/drawing/2014/main" id="{9F9F216E-289C-41A5-A21D-1CEB98CB320F}"/>
              </a:ext>
            </a:extLst>
          </p:cNvPr>
          <p:cNvSpPr txBox="1"/>
          <p:nvPr/>
        </p:nvSpPr>
        <p:spPr>
          <a:xfrm>
            <a:off x="7397667" y="5695009"/>
            <a:ext cx="3262224" cy="738664"/>
          </a:xfrm>
          <a:prstGeom prst="rect">
            <a:avLst/>
          </a:prstGeom>
          <a:noFill/>
        </p:spPr>
        <p:txBody>
          <a:bodyPr wrap="square" rtlCol="0">
            <a:spAutoFit/>
          </a:bodyPr>
          <a:lstStyle/>
          <a:p>
            <a:r>
              <a:rPr lang="en-US" sz="1400" dirty="0"/>
              <a:t>Figure: An example of the data given in the SNLI dataset, with the associated image from the Flickr30k dataset</a:t>
            </a:r>
            <a:endParaRPr lang="pt-PT" sz="1400" dirty="0"/>
          </a:p>
        </p:txBody>
      </p:sp>
      <p:pic>
        <p:nvPicPr>
          <p:cNvPr id="8" name="Picture 7">
            <a:extLst>
              <a:ext uri="{FF2B5EF4-FFF2-40B4-BE49-F238E27FC236}">
                <a16:creationId xmlns:a16="http://schemas.microsoft.com/office/drawing/2014/main" id="{B0826522-12CA-497A-AE1B-2275213E520C}"/>
              </a:ext>
            </a:extLst>
          </p:cNvPr>
          <p:cNvPicPr>
            <a:picLocks noChangeAspect="1"/>
          </p:cNvPicPr>
          <p:nvPr/>
        </p:nvPicPr>
        <p:blipFill>
          <a:blip r:embed="rId3"/>
          <a:stretch>
            <a:fillRect/>
          </a:stretch>
        </p:blipFill>
        <p:spPr>
          <a:xfrm>
            <a:off x="4974157" y="3038123"/>
            <a:ext cx="3395765" cy="2147868"/>
          </a:xfrm>
          <a:prstGeom prst="rect">
            <a:avLst/>
          </a:prstGeom>
        </p:spPr>
      </p:pic>
    </p:spTree>
    <p:extLst>
      <p:ext uri="{BB962C8B-B14F-4D97-AF65-F5344CB8AC3E}">
        <p14:creationId xmlns:p14="http://schemas.microsoft.com/office/powerpoint/2010/main" val="378933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C4F9-556C-4AD6-9AC8-5CEEC67EADD3}"/>
              </a:ext>
            </a:extLst>
          </p:cNvPr>
          <p:cNvSpPr>
            <a:spLocks noGrp="1"/>
          </p:cNvSpPr>
          <p:nvPr>
            <p:ph type="title"/>
          </p:nvPr>
        </p:nvSpPr>
        <p:spPr/>
        <p:txBody>
          <a:bodyPr/>
          <a:lstStyle/>
          <a:p>
            <a:r>
              <a:rPr lang="pt-PT" dirty="0" err="1"/>
              <a:t>Other</a:t>
            </a:r>
            <a:r>
              <a:rPr lang="pt-PT" dirty="0"/>
              <a:t> </a:t>
            </a:r>
            <a:r>
              <a:rPr lang="pt-PT" dirty="0" err="1"/>
              <a:t>Models</a:t>
            </a:r>
            <a:r>
              <a:rPr lang="pt-PT" dirty="0"/>
              <a:t> &amp; </a:t>
            </a:r>
            <a:r>
              <a:rPr lang="pt-PT" dirty="0" err="1"/>
              <a:t>Pretraining</a:t>
            </a:r>
            <a:r>
              <a:rPr lang="pt-PT" dirty="0"/>
              <a:t> </a:t>
            </a:r>
            <a:r>
              <a:rPr lang="pt-PT" dirty="0" err="1"/>
              <a:t>Comparision</a:t>
            </a:r>
            <a:endParaRPr lang="pt-PT" dirty="0"/>
          </a:p>
        </p:txBody>
      </p:sp>
      <p:pic>
        <p:nvPicPr>
          <p:cNvPr id="7" name="Content Placeholder 4">
            <a:extLst>
              <a:ext uri="{FF2B5EF4-FFF2-40B4-BE49-F238E27FC236}">
                <a16:creationId xmlns:a16="http://schemas.microsoft.com/office/drawing/2014/main" id="{2871E83B-07BB-410D-A0DD-298EAC27E3D0}"/>
              </a:ext>
            </a:extLst>
          </p:cNvPr>
          <p:cNvPicPr>
            <a:picLocks noGrp="1" noChangeAspect="1"/>
          </p:cNvPicPr>
          <p:nvPr>
            <p:ph idx="1"/>
          </p:nvPr>
        </p:nvPicPr>
        <p:blipFill>
          <a:blip r:embed="rId2"/>
          <a:stretch>
            <a:fillRect/>
          </a:stretch>
        </p:blipFill>
        <p:spPr>
          <a:xfrm>
            <a:off x="203972" y="2473536"/>
            <a:ext cx="6868341" cy="1887338"/>
          </a:xfrm>
          <a:prstGeom prst="rect">
            <a:avLst/>
          </a:prstGeom>
        </p:spPr>
      </p:pic>
      <p:sp>
        <p:nvSpPr>
          <p:cNvPr id="8" name="TextBox 7">
            <a:extLst>
              <a:ext uri="{FF2B5EF4-FFF2-40B4-BE49-F238E27FC236}">
                <a16:creationId xmlns:a16="http://schemas.microsoft.com/office/drawing/2014/main" id="{B48E1BB4-188D-4E10-924C-E39E2D25FF11}"/>
              </a:ext>
            </a:extLst>
          </p:cNvPr>
          <p:cNvSpPr txBox="1"/>
          <p:nvPr/>
        </p:nvSpPr>
        <p:spPr>
          <a:xfrm>
            <a:off x="1356593" y="4579808"/>
            <a:ext cx="4739407" cy="1477328"/>
          </a:xfrm>
          <a:prstGeom prst="rect">
            <a:avLst/>
          </a:prstGeom>
          <a:noFill/>
        </p:spPr>
        <p:txBody>
          <a:bodyPr wrap="square" rtlCol="0">
            <a:spAutoFit/>
          </a:bodyPr>
          <a:lstStyle/>
          <a:p>
            <a:r>
              <a:rPr lang="en-US" dirty="0"/>
              <a:t>Table: Comparison of recent models in different modalities. </a:t>
            </a:r>
          </a:p>
          <a:p>
            <a:r>
              <a:rPr lang="en-US" dirty="0"/>
              <a:t>CV&amp;L and MV&amp;L stands for cross-modal and multi-modal vision-and-language. * means the modality is partially targeted</a:t>
            </a:r>
            <a:endParaRPr lang="pt-PT" dirty="0"/>
          </a:p>
        </p:txBody>
      </p:sp>
      <p:pic>
        <p:nvPicPr>
          <p:cNvPr id="4" name="Picture 3">
            <a:extLst>
              <a:ext uri="{FF2B5EF4-FFF2-40B4-BE49-F238E27FC236}">
                <a16:creationId xmlns:a16="http://schemas.microsoft.com/office/drawing/2014/main" id="{C95E7A33-DD73-4A51-B362-F84BC41134FD}"/>
              </a:ext>
            </a:extLst>
          </p:cNvPr>
          <p:cNvPicPr>
            <a:picLocks noChangeAspect="1"/>
          </p:cNvPicPr>
          <p:nvPr/>
        </p:nvPicPr>
        <p:blipFill>
          <a:blip r:embed="rId3"/>
          <a:stretch>
            <a:fillRect/>
          </a:stretch>
        </p:blipFill>
        <p:spPr>
          <a:xfrm>
            <a:off x="7225114" y="2480228"/>
            <a:ext cx="4762913" cy="1897544"/>
          </a:xfrm>
          <a:prstGeom prst="rect">
            <a:avLst/>
          </a:prstGeom>
        </p:spPr>
      </p:pic>
      <p:sp>
        <p:nvSpPr>
          <p:cNvPr id="5" name="TextBox 4">
            <a:extLst>
              <a:ext uri="{FF2B5EF4-FFF2-40B4-BE49-F238E27FC236}">
                <a16:creationId xmlns:a16="http://schemas.microsoft.com/office/drawing/2014/main" id="{FE9A96B2-8BBF-49E6-93EC-2353E6FD788C}"/>
              </a:ext>
            </a:extLst>
          </p:cNvPr>
          <p:cNvSpPr txBox="1"/>
          <p:nvPr/>
        </p:nvSpPr>
        <p:spPr>
          <a:xfrm>
            <a:off x="7329488" y="4957763"/>
            <a:ext cx="184731" cy="369332"/>
          </a:xfrm>
          <a:prstGeom prst="rect">
            <a:avLst/>
          </a:prstGeom>
          <a:noFill/>
        </p:spPr>
        <p:txBody>
          <a:bodyPr wrap="none" rtlCol="0">
            <a:spAutoFit/>
          </a:bodyPr>
          <a:lstStyle/>
          <a:p>
            <a:endParaRPr lang="pt-PT"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EC71B53-A701-44AC-8687-21EF7DDDC509}"/>
                  </a:ext>
                </a:extLst>
              </p:cNvPr>
              <p:cNvSpPr txBox="1"/>
              <p:nvPr/>
            </p:nvSpPr>
            <p:spPr>
              <a:xfrm>
                <a:off x="6938326" y="4722639"/>
                <a:ext cx="5336490" cy="1754326"/>
              </a:xfrm>
              <a:prstGeom prst="rect">
                <a:avLst/>
              </a:prstGeom>
              <a:noFill/>
            </p:spPr>
            <p:txBody>
              <a:bodyPr wrap="square" rtlCol="0">
                <a:spAutoFit/>
              </a:bodyPr>
              <a:lstStyle/>
              <a:p>
                <a:r>
                  <a:rPr lang="en-US" dirty="0"/>
                  <a:t>Table: baselines and different ablation settings of </a:t>
                </a:r>
              </a:p>
              <a:p>
                <a:r>
                  <a:rPr lang="en-US" dirty="0"/>
                  <a:t>FLAVA, including: models trained with unimodal MIM </a:t>
                </a:r>
              </a:p>
              <a:p>
                <a:r>
                  <a:rPr lang="en-US" dirty="0"/>
                  <a:t>and MLM losses, </a:t>
                </a:r>
                <a14:m>
                  <m:oMath xmlns:m="http://schemas.openxmlformats.org/officeDocument/2006/math">
                    <m:sSub>
                      <m:sSubPr>
                        <m:ctrlPr>
                          <a:rPr lang="en-US" i="1" smtClean="0">
                            <a:latin typeface="Cambria Math" panose="02040503050406030204" pitchFamily="18" charset="0"/>
                          </a:rPr>
                        </m:ctrlPr>
                      </m:sSubPr>
                      <m:e>
                        <m:r>
                          <a:rPr lang="pt-PT" b="0" i="1" smtClean="0">
                            <a:latin typeface="Cambria Math" panose="02040503050406030204" pitchFamily="18" charset="0"/>
                          </a:rPr>
                          <m:t>𝐹𝐿𝐴𝑉𝐴</m:t>
                        </m:r>
                      </m:e>
                      <m:sub>
                        <m:r>
                          <a:rPr lang="pt-PT" b="0" i="1" smtClean="0">
                            <a:latin typeface="Cambria Math" panose="02040503050406030204" pitchFamily="18" charset="0"/>
                          </a:rPr>
                          <m:t>𝐶</m:t>
                        </m:r>
                      </m:sub>
                    </m:sSub>
                  </m:oMath>
                </a14:m>
                <a:r>
                  <a:rPr lang="en-US" dirty="0"/>
                  <a:t> trained with only image-text </a:t>
                </a:r>
              </a:p>
              <a:p>
                <a:r>
                  <a:rPr lang="en-US" dirty="0"/>
                  <a:t>contrastive loss, </a:t>
                </a:r>
                <a14:m>
                  <m:oMath xmlns:m="http://schemas.openxmlformats.org/officeDocument/2006/math">
                    <m:sSub>
                      <m:sSubPr>
                        <m:ctrlPr>
                          <a:rPr lang="en-US" i="1" smtClean="0">
                            <a:latin typeface="Cambria Math" panose="02040503050406030204" pitchFamily="18" charset="0"/>
                          </a:rPr>
                        </m:ctrlPr>
                      </m:sSubPr>
                      <m:e>
                        <m:r>
                          <a:rPr lang="pt-PT" b="0" i="1" smtClean="0">
                            <a:latin typeface="Cambria Math" panose="02040503050406030204" pitchFamily="18" charset="0"/>
                          </a:rPr>
                          <m:t>𝐹𝐿𝐴𝑉𝐴</m:t>
                        </m:r>
                      </m:e>
                      <m:sub>
                        <m:r>
                          <a:rPr lang="pt-PT" b="0" i="1" smtClean="0">
                            <a:latin typeface="Cambria Math" panose="02040503050406030204" pitchFamily="18" charset="0"/>
                          </a:rPr>
                          <m:t>𝑀𝑀</m:t>
                        </m:r>
                      </m:sub>
                    </m:sSub>
                  </m:oMath>
                </a14:m>
                <a:r>
                  <a:rPr lang="en-US" dirty="0"/>
                  <a:t> trained only on multimodal data models without unimodal initialization, and the full model</a:t>
                </a:r>
                <a:endParaRPr lang="pt-PT" dirty="0"/>
              </a:p>
            </p:txBody>
          </p:sp>
        </mc:Choice>
        <mc:Fallback xmlns="">
          <p:sp>
            <p:nvSpPr>
              <p:cNvPr id="6" name="TextBox 5">
                <a:extLst>
                  <a:ext uri="{FF2B5EF4-FFF2-40B4-BE49-F238E27FC236}">
                    <a16:creationId xmlns:a16="http://schemas.microsoft.com/office/drawing/2014/main" id="{CEC71B53-A701-44AC-8687-21EF7DDDC509}"/>
                  </a:ext>
                </a:extLst>
              </p:cNvPr>
              <p:cNvSpPr txBox="1">
                <a:spLocks noRot="1" noChangeAspect="1" noMove="1" noResize="1" noEditPoints="1" noAdjustHandles="1" noChangeArrowheads="1" noChangeShapeType="1" noTextEdit="1"/>
              </p:cNvSpPr>
              <p:nvPr/>
            </p:nvSpPr>
            <p:spPr>
              <a:xfrm>
                <a:off x="6938326" y="4722639"/>
                <a:ext cx="5336490" cy="1754326"/>
              </a:xfrm>
              <a:prstGeom prst="rect">
                <a:avLst/>
              </a:prstGeom>
              <a:blipFill>
                <a:blip r:embed="rId4"/>
                <a:stretch>
                  <a:fillRect l="-913" t="-2091" r="-1598" b="-4878"/>
                </a:stretch>
              </a:blipFill>
            </p:spPr>
            <p:txBody>
              <a:bodyPr/>
              <a:lstStyle/>
              <a:p>
                <a:r>
                  <a:rPr lang="pt-PT">
                    <a:noFill/>
                  </a:rPr>
                  <a:t> </a:t>
                </a:r>
              </a:p>
            </p:txBody>
          </p:sp>
        </mc:Fallback>
      </mc:AlternateContent>
    </p:spTree>
    <p:extLst>
      <p:ext uri="{BB962C8B-B14F-4D97-AF65-F5344CB8AC3E}">
        <p14:creationId xmlns:p14="http://schemas.microsoft.com/office/powerpoint/2010/main" val="3235007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A457F22-2034-4200-B6E4-5B8372AA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633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9DA7986-F4F5-4F92-94A3-343B2D720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981"/>
            <a:ext cx="4686300" cy="163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39783-7A62-40DE-8220-20DC21CCACBF}"/>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dirty="0">
                <a:solidFill>
                  <a:schemeClr val="tx2"/>
                </a:solidFill>
              </a:rPr>
              <a:t>FLAVA VS CLIP</a:t>
            </a:r>
          </a:p>
        </p:txBody>
      </p:sp>
      <p:sp>
        <p:nvSpPr>
          <p:cNvPr id="6" name="TextBox 5">
            <a:extLst>
              <a:ext uri="{FF2B5EF4-FFF2-40B4-BE49-F238E27FC236}">
                <a16:creationId xmlns:a16="http://schemas.microsoft.com/office/drawing/2014/main" id="{1AB80035-000D-4CCF-A89C-18DEA3AA80A4}"/>
              </a:ext>
            </a:extLst>
          </p:cNvPr>
          <p:cNvSpPr txBox="1"/>
          <p:nvPr/>
        </p:nvSpPr>
        <p:spPr>
          <a:xfrm>
            <a:off x="628473" y="5631150"/>
            <a:ext cx="3676678" cy="4206240"/>
          </a:xfrm>
          <a:prstGeom prst="rect">
            <a:avLst/>
          </a:prstGeom>
        </p:spPr>
        <p:txBody>
          <a:bodyPr vert="horz" lIns="91440" tIns="45720" rIns="91440" bIns="45720" rtlCol="0">
            <a:normAutofit/>
          </a:bodyPr>
          <a:lstStyle/>
          <a:p>
            <a:pPr defTabSz="914400">
              <a:lnSpc>
                <a:spcPct val="90000"/>
              </a:lnSpc>
              <a:spcAft>
                <a:spcPts val="600"/>
              </a:spcAft>
              <a:buClr>
                <a:schemeClr val="tx1"/>
              </a:buClr>
            </a:pPr>
            <a:r>
              <a:rPr lang="en-US" dirty="0">
                <a:solidFill>
                  <a:schemeClr val="bg1"/>
                </a:solidFill>
              </a:rPr>
              <a:t>Table: Comparing full FLAVA pretraining with other settings, where FLAVA gets the highest macro average score. </a:t>
            </a:r>
          </a:p>
        </p:txBody>
      </p:sp>
      <p:sp>
        <p:nvSpPr>
          <p:cNvPr id="28" name="Rectangle 27">
            <a:extLst>
              <a:ext uri="{FF2B5EF4-FFF2-40B4-BE49-F238E27FC236}">
                <a16:creationId xmlns:a16="http://schemas.microsoft.com/office/drawing/2014/main" id="{428E76FD-76EE-4DE6-BBA4-EEA6E4B98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9" name="Content Placeholder 18">
            <a:extLst>
              <a:ext uri="{FF2B5EF4-FFF2-40B4-BE49-F238E27FC236}">
                <a16:creationId xmlns:a16="http://schemas.microsoft.com/office/drawing/2014/main" id="{9D8CE4C6-499E-472A-A0CB-CABC50B2DA83}"/>
              </a:ext>
            </a:extLst>
          </p:cNvPr>
          <p:cNvPicPr>
            <a:picLocks noGrp="1" noChangeAspect="1"/>
          </p:cNvPicPr>
          <p:nvPr>
            <p:ph idx="1"/>
          </p:nvPr>
        </p:nvPicPr>
        <p:blipFill>
          <a:blip r:embed="rId2"/>
          <a:stretch>
            <a:fillRect/>
          </a:stretch>
        </p:blipFill>
        <p:spPr>
          <a:xfrm>
            <a:off x="5320577" y="246171"/>
            <a:ext cx="5890348" cy="6249706"/>
          </a:xfrm>
          <a:prstGeom prst="rect">
            <a:avLst/>
          </a:prstGeom>
        </p:spPr>
      </p:pic>
      <p:sp>
        <p:nvSpPr>
          <p:cNvPr id="4" name="TextBox 3">
            <a:extLst>
              <a:ext uri="{FF2B5EF4-FFF2-40B4-BE49-F238E27FC236}">
                <a16:creationId xmlns:a16="http://schemas.microsoft.com/office/drawing/2014/main" id="{74AC8A42-9CDE-46A1-9565-BD38BA370C24}"/>
              </a:ext>
            </a:extLst>
          </p:cNvPr>
          <p:cNvSpPr txBox="1"/>
          <p:nvPr/>
        </p:nvSpPr>
        <p:spPr>
          <a:xfrm>
            <a:off x="628473" y="2209456"/>
            <a:ext cx="34679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FLAVA works significantly better on language and multimodal tasks while slightly worse than CLIP on some vision-only tasks.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 addition, we note that FLAVA outperforms the variant of the CLIP model pretrained only  </a:t>
            </a:r>
            <a:r>
              <a:rPr lang="pt-PT" dirty="0" err="1">
                <a:solidFill>
                  <a:schemeClr val="bg1"/>
                </a:solidFill>
              </a:rPr>
              <a:t>on</a:t>
            </a:r>
            <a:r>
              <a:rPr lang="pt-PT" dirty="0">
                <a:solidFill>
                  <a:schemeClr val="bg1"/>
                </a:solidFill>
              </a:rPr>
              <a:t> </a:t>
            </a:r>
            <a:r>
              <a:rPr lang="pt-PT" dirty="0" err="1">
                <a:solidFill>
                  <a:schemeClr val="bg1"/>
                </a:solidFill>
              </a:rPr>
              <a:t>the</a:t>
            </a:r>
            <a:r>
              <a:rPr lang="pt-PT" dirty="0">
                <a:solidFill>
                  <a:schemeClr val="bg1"/>
                </a:solidFill>
              </a:rPr>
              <a:t> PMD </a:t>
            </a:r>
            <a:r>
              <a:rPr lang="pt-PT" dirty="0" err="1">
                <a:solidFill>
                  <a:schemeClr val="bg1"/>
                </a:solidFill>
              </a:rPr>
              <a:t>dataset</a:t>
            </a:r>
            <a:r>
              <a:rPr lang="en-US" dirty="0">
                <a:solidFill>
                  <a:schemeClr val="bg1"/>
                </a:solidFill>
              </a:rPr>
              <a:t>.</a:t>
            </a:r>
          </a:p>
          <a:p>
            <a:endParaRPr lang="pt-PT" dirty="0"/>
          </a:p>
        </p:txBody>
      </p:sp>
    </p:spTree>
    <p:extLst>
      <p:ext uri="{BB962C8B-B14F-4D97-AF65-F5344CB8AC3E}">
        <p14:creationId xmlns:p14="http://schemas.microsoft.com/office/powerpoint/2010/main" val="372862841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55F2-6C94-4ED8-8B7E-1BC8E38BEEFD}"/>
              </a:ext>
            </a:extLst>
          </p:cNvPr>
          <p:cNvSpPr>
            <a:spLocks noGrp="1"/>
          </p:cNvSpPr>
          <p:nvPr>
            <p:ph type="title"/>
          </p:nvPr>
        </p:nvSpPr>
        <p:spPr/>
        <p:txBody>
          <a:bodyPr/>
          <a:lstStyle/>
          <a:p>
            <a:r>
              <a:rPr lang="pt-PT" dirty="0"/>
              <a:t>FLAVA VS </a:t>
            </a:r>
            <a:r>
              <a:rPr lang="pt-PT" dirty="0" err="1"/>
              <a:t>State</a:t>
            </a:r>
            <a:r>
              <a:rPr lang="pt-PT" dirty="0"/>
              <a:t>-</a:t>
            </a:r>
            <a:r>
              <a:rPr lang="pt-PT" dirty="0" err="1"/>
              <a:t>oF</a:t>
            </a:r>
            <a:r>
              <a:rPr lang="pt-PT" dirty="0"/>
              <a:t>-THE-ART </a:t>
            </a:r>
          </a:p>
        </p:txBody>
      </p:sp>
      <p:pic>
        <p:nvPicPr>
          <p:cNvPr id="5" name="Content Placeholder 4">
            <a:extLst>
              <a:ext uri="{FF2B5EF4-FFF2-40B4-BE49-F238E27FC236}">
                <a16:creationId xmlns:a16="http://schemas.microsoft.com/office/drawing/2014/main" id="{A6B6A738-67D2-4B8D-A16F-FD0E5EE7817E}"/>
              </a:ext>
            </a:extLst>
          </p:cNvPr>
          <p:cNvPicPr>
            <a:picLocks noGrp="1" noChangeAspect="1"/>
          </p:cNvPicPr>
          <p:nvPr>
            <p:ph idx="1"/>
          </p:nvPr>
        </p:nvPicPr>
        <p:blipFill>
          <a:blip r:embed="rId2"/>
          <a:stretch>
            <a:fillRect/>
          </a:stretch>
        </p:blipFill>
        <p:spPr>
          <a:xfrm>
            <a:off x="1317625" y="3429000"/>
            <a:ext cx="9783763" cy="2938906"/>
          </a:xfrm>
        </p:spPr>
      </p:pic>
      <p:sp>
        <p:nvSpPr>
          <p:cNvPr id="6" name="TextBox 5">
            <a:extLst>
              <a:ext uri="{FF2B5EF4-FFF2-40B4-BE49-F238E27FC236}">
                <a16:creationId xmlns:a16="http://schemas.microsoft.com/office/drawing/2014/main" id="{7702E881-7DBE-4B04-80BE-C08E1320BDAB}"/>
              </a:ext>
            </a:extLst>
          </p:cNvPr>
          <p:cNvSpPr txBox="1"/>
          <p:nvPr/>
        </p:nvSpPr>
        <p:spPr>
          <a:xfrm>
            <a:off x="1317625" y="2149303"/>
            <a:ext cx="9750233" cy="923330"/>
          </a:xfrm>
          <a:prstGeom prst="rect">
            <a:avLst/>
          </a:prstGeom>
          <a:noFill/>
        </p:spPr>
        <p:txBody>
          <a:bodyPr wrap="none" rtlCol="0">
            <a:spAutoFit/>
          </a:bodyPr>
          <a:lstStyle/>
          <a:p>
            <a:r>
              <a:rPr lang="en-US" dirty="0"/>
              <a:t>FLAVA largely outperforms previous multimodal approaches pretrained on public data (row 4 to 11) </a:t>
            </a:r>
          </a:p>
          <a:p>
            <a:r>
              <a:rPr lang="en-US" dirty="0"/>
              <a:t>on both language and multimodal tasks and approaches the well-established BERT model on several </a:t>
            </a:r>
          </a:p>
          <a:p>
            <a:r>
              <a:rPr lang="en-US" dirty="0"/>
              <a:t>GLUE benchmark tasks.</a:t>
            </a:r>
            <a:endParaRPr lang="pt-PT" dirty="0"/>
          </a:p>
        </p:txBody>
      </p:sp>
    </p:spTree>
    <p:extLst>
      <p:ext uri="{BB962C8B-B14F-4D97-AF65-F5344CB8AC3E}">
        <p14:creationId xmlns:p14="http://schemas.microsoft.com/office/powerpoint/2010/main" val="1335106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1264DE-2324-40CE-A4C9-0320C7F50E98}"/>
              </a:ext>
            </a:extLst>
          </p:cNvPr>
          <p:cNvSpPr/>
          <p:nvPr/>
        </p:nvSpPr>
        <p:spPr>
          <a:xfrm>
            <a:off x="549218" y="2050510"/>
            <a:ext cx="11091482" cy="4523313"/>
          </a:xfrm>
          <a:prstGeom prst="roundRect">
            <a:avLst>
              <a:gd name="adj" fmla="val 16667"/>
            </a:avLst>
          </a:prstGeom>
          <a:solidFill>
            <a:schemeClr val="tx1"/>
          </a:solidFill>
          <a:ln w="76200">
            <a:solidFill>
              <a:schemeClr val="bg1"/>
            </a:solidFill>
            <a:miter lim="800000"/>
          </a:ln>
          <a:effectLst>
            <a:softEdge rad="0"/>
          </a:effectLst>
          <a:scene3d>
            <a:camera prst="orthographicFront"/>
            <a:lightRig rig="threePt" dir="t"/>
          </a:scene3d>
          <a:sp3d>
            <a:bevelT w="0" h="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9" name="Rectangle: Rounded Corners 8">
            <a:extLst>
              <a:ext uri="{FF2B5EF4-FFF2-40B4-BE49-F238E27FC236}">
                <a16:creationId xmlns:a16="http://schemas.microsoft.com/office/drawing/2014/main" id="{DC4A218E-5AAB-486B-A658-D43271497C96}"/>
              </a:ext>
            </a:extLst>
          </p:cNvPr>
          <p:cNvSpPr/>
          <p:nvPr/>
        </p:nvSpPr>
        <p:spPr>
          <a:xfrm>
            <a:off x="1182649" y="1605649"/>
            <a:ext cx="1091387" cy="6321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itle 1">
            <a:extLst>
              <a:ext uri="{FF2B5EF4-FFF2-40B4-BE49-F238E27FC236}">
                <a16:creationId xmlns:a16="http://schemas.microsoft.com/office/drawing/2014/main" id="{1C6ED886-D9BC-43B7-B927-79E582F4F5B5}"/>
              </a:ext>
            </a:extLst>
          </p:cNvPr>
          <p:cNvSpPr>
            <a:spLocks noGrp="1"/>
          </p:cNvSpPr>
          <p:nvPr>
            <p:ph type="title"/>
          </p:nvPr>
        </p:nvSpPr>
        <p:spPr/>
        <p:txBody>
          <a:bodyPr/>
          <a:lstStyle/>
          <a:p>
            <a:r>
              <a:rPr lang="pt-PT" dirty="0" err="1"/>
              <a:t>Conclusions</a:t>
            </a:r>
            <a:endParaRPr lang="pt-PT" dirty="0"/>
          </a:p>
        </p:txBody>
      </p:sp>
      <p:pic>
        <p:nvPicPr>
          <p:cNvPr id="6" name="Graphic 5" descr="Postit Notes with solid fill">
            <a:extLst>
              <a:ext uri="{FF2B5EF4-FFF2-40B4-BE49-F238E27FC236}">
                <a16:creationId xmlns:a16="http://schemas.microsoft.com/office/drawing/2014/main" id="{E3BCF7DC-F61B-4DF4-8125-DE3F3444A3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2649" y="1566118"/>
            <a:ext cx="825907" cy="825907"/>
          </a:xfrm>
          <a:prstGeom prst="rect">
            <a:avLst/>
          </a:prstGeom>
        </p:spPr>
      </p:pic>
      <p:sp>
        <p:nvSpPr>
          <p:cNvPr id="3" name="Content Placeholder 2">
            <a:extLst>
              <a:ext uri="{FF2B5EF4-FFF2-40B4-BE49-F238E27FC236}">
                <a16:creationId xmlns:a16="http://schemas.microsoft.com/office/drawing/2014/main" id="{DE010C55-8F34-4857-BF70-86199B1A91AF}"/>
              </a:ext>
            </a:extLst>
          </p:cNvPr>
          <p:cNvSpPr>
            <a:spLocks noGrp="1"/>
          </p:cNvSpPr>
          <p:nvPr>
            <p:ph idx="1"/>
          </p:nvPr>
        </p:nvSpPr>
        <p:spPr>
          <a:xfrm>
            <a:off x="1028700" y="2359709"/>
            <a:ext cx="9784080" cy="4206240"/>
          </a:xfrm>
        </p:spPr>
        <p:txBody>
          <a:bodyPr>
            <a:normAutofit lnSpcReduction="10000"/>
          </a:bodyPr>
          <a:lstStyle/>
          <a:p>
            <a:pPr>
              <a:buClrTx/>
            </a:pPr>
            <a:r>
              <a:rPr lang="en-US" dirty="0">
                <a:solidFill>
                  <a:schemeClr val="bg1"/>
                </a:solidFill>
              </a:rPr>
              <a:t>FLAVA is transferable to a great number of tasks in vision, language, and multimodality.</a:t>
            </a:r>
          </a:p>
          <a:p>
            <a:pPr>
              <a:buClrTx/>
            </a:pPr>
            <a:r>
              <a:rPr lang="pt-PT" dirty="0">
                <a:solidFill>
                  <a:schemeClr val="bg1"/>
                </a:solidFill>
              </a:rPr>
              <a:t>FLAVA </a:t>
            </a:r>
            <a:r>
              <a:rPr lang="pt-PT" dirty="0" err="1">
                <a:solidFill>
                  <a:schemeClr val="bg1"/>
                </a:solidFill>
              </a:rPr>
              <a:t>leaverages</a:t>
            </a:r>
            <a:r>
              <a:rPr lang="pt-PT" dirty="0">
                <a:solidFill>
                  <a:schemeClr val="bg1"/>
                </a:solidFill>
              </a:rPr>
              <a:t> </a:t>
            </a:r>
            <a:r>
              <a:rPr lang="pt-PT" dirty="0" err="1">
                <a:solidFill>
                  <a:schemeClr val="bg1"/>
                </a:solidFill>
              </a:rPr>
              <a:t>other</a:t>
            </a:r>
            <a:r>
              <a:rPr lang="pt-PT" dirty="0">
                <a:solidFill>
                  <a:schemeClr val="bg1"/>
                </a:solidFill>
              </a:rPr>
              <a:t> </a:t>
            </a:r>
            <a:r>
              <a:rPr lang="pt-PT" dirty="0" err="1">
                <a:solidFill>
                  <a:schemeClr val="bg1"/>
                </a:solidFill>
              </a:rPr>
              <a:t>previous</a:t>
            </a:r>
            <a:r>
              <a:rPr lang="pt-PT" dirty="0">
                <a:solidFill>
                  <a:schemeClr val="bg1"/>
                </a:solidFill>
              </a:rPr>
              <a:t> </a:t>
            </a:r>
            <a:r>
              <a:rPr lang="pt-PT" dirty="0" err="1">
                <a:solidFill>
                  <a:schemeClr val="bg1"/>
                </a:solidFill>
              </a:rPr>
              <a:t>models</a:t>
            </a:r>
            <a:r>
              <a:rPr lang="pt-PT" dirty="0">
                <a:solidFill>
                  <a:schemeClr val="bg1"/>
                </a:solidFill>
              </a:rPr>
              <a:t>’ </a:t>
            </a:r>
            <a:r>
              <a:rPr lang="pt-PT" dirty="0" err="1">
                <a:solidFill>
                  <a:schemeClr val="bg1"/>
                </a:solidFill>
              </a:rPr>
              <a:t>knowledge</a:t>
            </a:r>
            <a:r>
              <a:rPr lang="pt-PT" dirty="0">
                <a:solidFill>
                  <a:schemeClr val="bg1"/>
                </a:solidFill>
              </a:rPr>
              <a:t> </a:t>
            </a:r>
            <a:r>
              <a:rPr lang="pt-PT" dirty="0" err="1">
                <a:solidFill>
                  <a:schemeClr val="bg1"/>
                </a:solidFill>
              </a:rPr>
              <a:t>such</a:t>
            </a:r>
            <a:r>
              <a:rPr lang="pt-PT" dirty="0">
                <a:solidFill>
                  <a:schemeClr val="bg1"/>
                </a:solidFill>
              </a:rPr>
              <a:t> as </a:t>
            </a:r>
            <a:r>
              <a:rPr lang="pt-PT" dirty="0" err="1">
                <a:solidFill>
                  <a:schemeClr val="bg1"/>
                </a:solidFill>
              </a:rPr>
              <a:t>the</a:t>
            </a:r>
            <a:r>
              <a:rPr lang="pt-PT" dirty="0">
                <a:solidFill>
                  <a:schemeClr val="bg1"/>
                </a:solidFill>
              </a:rPr>
              <a:t> DINO </a:t>
            </a:r>
            <a:r>
              <a:rPr lang="pt-PT" dirty="0" err="1">
                <a:solidFill>
                  <a:schemeClr val="bg1"/>
                </a:solidFill>
              </a:rPr>
              <a:t>objectivo</a:t>
            </a:r>
            <a:r>
              <a:rPr lang="pt-PT" dirty="0">
                <a:solidFill>
                  <a:schemeClr val="bg1"/>
                </a:solidFill>
              </a:rPr>
              <a:t> </a:t>
            </a:r>
            <a:r>
              <a:rPr lang="pt-PT" dirty="0" err="1">
                <a:solidFill>
                  <a:schemeClr val="bg1"/>
                </a:solidFill>
              </a:rPr>
              <a:t>CLIP’s</a:t>
            </a:r>
            <a:r>
              <a:rPr lang="pt-PT" dirty="0">
                <a:solidFill>
                  <a:schemeClr val="bg1"/>
                </a:solidFill>
              </a:rPr>
              <a:t> </a:t>
            </a:r>
            <a:r>
              <a:rPr lang="pt-PT" dirty="0" err="1">
                <a:solidFill>
                  <a:schemeClr val="bg1"/>
                </a:solidFill>
              </a:rPr>
              <a:t>contrastive</a:t>
            </a:r>
            <a:r>
              <a:rPr lang="pt-PT" dirty="0">
                <a:solidFill>
                  <a:schemeClr val="bg1"/>
                </a:solidFill>
              </a:rPr>
              <a:t> </a:t>
            </a:r>
            <a:r>
              <a:rPr lang="pt-PT" dirty="0" err="1">
                <a:solidFill>
                  <a:schemeClr val="bg1"/>
                </a:solidFill>
              </a:rPr>
              <a:t>loss</a:t>
            </a:r>
            <a:r>
              <a:rPr lang="pt-PT" dirty="0">
                <a:solidFill>
                  <a:schemeClr val="bg1"/>
                </a:solidFill>
              </a:rPr>
              <a:t> </a:t>
            </a:r>
            <a:r>
              <a:rPr lang="pt-PT" dirty="0" err="1">
                <a:solidFill>
                  <a:schemeClr val="bg1"/>
                </a:solidFill>
              </a:rPr>
              <a:t>or</a:t>
            </a:r>
            <a:r>
              <a:rPr lang="pt-PT" dirty="0">
                <a:solidFill>
                  <a:schemeClr val="bg1"/>
                </a:solidFill>
              </a:rPr>
              <a:t> </a:t>
            </a:r>
            <a:r>
              <a:rPr lang="pt-PT" dirty="0" err="1">
                <a:solidFill>
                  <a:schemeClr val="bg1"/>
                </a:solidFill>
              </a:rPr>
              <a:t>the</a:t>
            </a:r>
            <a:r>
              <a:rPr lang="pt-PT" dirty="0">
                <a:solidFill>
                  <a:schemeClr val="bg1"/>
                </a:solidFill>
              </a:rPr>
              <a:t> </a:t>
            </a:r>
            <a:r>
              <a:rPr lang="pt-PT" dirty="0" err="1">
                <a:solidFill>
                  <a:schemeClr val="bg1"/>
                </a:solidFill>
              </a:rPr>
              <a:t>ViT</a:t>
            </a:r>
            <a:r>
              <a:rPr lang="pt-PT" dirty="0">
                <a:solidFill>
                  <a:schemeClr val="bg1"/>
                </a:solidFill>
              </a:rPr>
              <a:t> </a:t>
            </a:r>
            <a:r>
              <a:rPr lang="pt-PT" dirty="0" err="1">
                <a:solidFill>
                  <a:schemeClr val="bg1"/>
                </a:solidFill>
              </a:rPr>
              <a:t>model</a:t>
            </a:r>
            <a:r>
              <a:rPr lang="pt-PT" dirty="0">
                <a:solidFill>
                  <a:schemeClr val="bg1"/>
                </a:solidFill>
              </a:rPr>
              <a:t>.</a:t>
            </a:r>
          </a:p>
          <a:p>
            <a:pPr>
              <a:buClrTx/>
            </a:pPr>
            <a:r>
              <a:rPr lang="pt-PT" dirty="0">
                <a:solidFill>
                  <a:schemeClr val="bg1"/>
                </a:solidFill>
              </a:rPr>
              <a:t>FLAVA uses a </a:t>
            </a:r>
            <a:r>
              <a:rPr lang="pt-PT" dirty="0" err="1">
                <a:solidFill>
                  <a:schemeClr val="bg1"/>
                </a:solidFill>
              </a:rPr>
              <a:t>simple</a:t>
            </a:r>
            <a:r>
              <a:rPr lang="pt-PT" dirty="0">
                <a:solidFill>
                  <a:schemeClr val="bg1"/>
                </a:solidFill>
              </a:rPr>
              <a:t> </a:t>
            </a:r>
            <a:r>
              <a:rPr lang="pt-PT" dirty="0" err="1">
                <a:solidFill>
                  <a:schemeClr val="bg1"/>
                </a:solidFill>
              </a:rPr>
              <a:t>architecture</a:t>
            </a:r>
            <a:r>
              <a:rPr lang="pt-PT" dirty="0">
                <a:solidFill>
                  <a:schemeClr val="bg1"/>
                </a:solidFill>
              </a:rPr>
              <a:t> </a:t>
            </a:r>
            <a:r>
              <a:rPr lang="pt-PT" dirty="0" err="1">
                <a:solidFill>
                  <a:schemeClr val="bg1"/>
                </a:solidFill>
              </a:rPr>
              <a:t>based</a:t>
            </a:r>
            <a:r>
              <a:rPr lang="pt-PT" dirty="0">
                <a:solidFill>
                  <a:schemeClr val="bg1"/>
                </a:solidFill>
              </a:rPr>
              <a:t> </a:t>
            </a:r>
            <a:r>
              <a:rPr lang="pt-PT" dirty="0" err="1">
                <a:solidFill>
                  <a:schemeClr val="bg1"/>
                </a:solidFill>
              </a:rPr>
              <a:t>on</a:t>
            </a:r>
            <a:r>
              <a:rPr lang="pt-PT" dirty="0">
                <a:solidFill>
                  <a:schemeClr val="bg1"/>
                </a:solidFill>
              </a:rPr>
              <a:t> </a:t>
            </a:r>
            <a:r>
              <a:rPr lang="pt-PT" dirty="0" err="1">
                <a:solidFill>
                  <a:schemeClr val="bg1"/>
                </a:solidFill>
              </a:rPr>
              <a:t>the</a:t>
            </a:r>
            <a:r>
              <a:rPr lang="pt-PT" dirty="0">
                <a:solidFill>
                  <a:schemeClr val="bg1"/>
                </a:solidFill>
              </a:rPr>
              <a:t> ViT-16 </a:t>
            </a:r>
            <a:r>
              <a:rPr lang="pt-PT" dirty="0" err="1">
                <a:solidFill>
                  <a:schemeClr val="bg1"/>
                </a:solidFill>
              </a:rPr>
              <a:t>vision</a:t>
            </a:r>
            <a:r>
              <a:rPr lang="pt-PT" dirty="0">
                <a:solidFill>
                  <a:schemeClr val="bg1"/>
                </a:solidFill>
              </a:rPr>
              <a:t> </a:t>
            </a:r>
            <a:r>
              <a:rPr lang="pt-PT" dirty="0" err="1">
                <a:solidFill>
                  <a:schemeClr val="bg1"/>
                </a:solidFill>
              </a:rPr>
              <a:t>transformer</a:t>
            </a:r>
            <a:r>
              <a:rPr lang="pt-PT" dirty="0">
                <a:solidFill>
                  <a:schemeClr val="bg1"/>
                </a:solidFill>
              </a:rPr>
              <a:t>, </a:t>
            </a:r>
            <a:r>
              <a:rPr lang="pt-PT" dirty="0" err="1">
                <a:solidFill>
                  <a:schemeClr val="bg1"/>
                </a:solidFill>
              </a:rPr>
              <a:t>which</a:t>
            </a:r>
            <a:r>
              <a:rPr lang="pt-PT" dirty="0">
                <a:solidFill>
                  <a:schemeClr val="bg1"/>
                </a:solidFill>
              </a:rPr>
              <a:t> </a:t>
            </a:r>
            <a:r>
              <a:rPr lang="pt-PT" dirty="0" err="1">
                <a:solidFill>
                  <a:schemeClr val="bg1"/>
                </a:solidFill>
              </a:rPr>
              <a:t>present</a:t>
            </a:r>
            <a:r>
              <a:rPr lang="pt-PT" dirty="0">
                <a:solidFill>
                  <a:schemeClr val="bg1"/>
                </a:solidFill>
              </a:rPr>
              <a:t> </a:t>
            </a:r>
            <a:r>
              <a:rPr lang="pt-PT" dirty="0" err="1">
                <a:solidFill>
                  <a:schemeClr val="bg1"/>
                </a:solidFill>
              </a:rPr>
              <a:t>less</a:t>
            </a:r>
            <a:r>
              <a:rPr lang="pt-PT" dirty="0">
                <a:solidFill>
                  <a:schemeClr val="bg1"/>
                </a:solidFill>
              </a:rPr>
              <a:t> </a:t>
            </a:r>
            <a:r>
              <a:rPr lang="pt-PT" dirty="0" err="1">
                <a:solidFill>
                  <a:schemeClr val="bg1"/>
                </a:solidFill>
              </a:rPr>
              <a:t>inductive</a:t>
            </a:r>
            <a:r>
              <a:rPr lang="pt-PT" dirty="0">
                <a:solidFill>
                  <a:schemeClr val="bg1"/>
                </a:solidFill>
              </a:rPr>
              <a:t> </a:t>
            </a:r>
            <a:r>
              <a:rPr lang="pt-PT" dirty="0" err="1">
                <a:solidFill>
                  <a:schemeClr val="bg1"/>
                </a:solidFill>
              </a:rPr>
              <a:t>bias</a:t>
            </a:r>
            <a:r>
              <a:rPr lang="pt-PT" dirty="0">
                <a:solidFill>
                  <a:schemeClr val="bg1"/>
                </a:solidFill>
              </a:rPr>
              <a:t> </a:t>
            </a:r>
            <a:r>
              <a:rPr lang="pt-PT" dirty="0" err="1">
                <a:solidFill>
                  <a:schemeClr val="bg1"/>
                </a:solidFill>
              </a:rPr>
              <a:t>than</a:t>
            </a:r>
            <a:r>
              <a:rPr lang="pt-PT" dirty="0">
                <a:solidFill>
                  <a:schemeClr val="bg1"/>
                </a:solidFill>
              </a:rPr>
              <a:t> </a:t>
            </a:r>
            <a:r>
              <a:rPr lang="pt-PT" dirty="0" err="1">
                <a:solidFill>
                  <a:schemeClr val="bg1"/>
                </a:solidFill>
              </a:rPr>
              <a:t>other</a:t>
            </a:r>
            <a:r>
              <a:rPr lang="pt-PT" dirty="0">
                <a:solidFill>
                  <a:schemeClr val="bg1"/>
                </a:solidFill>
              </a:rPr>
              <a:t> </a:t>
            </a:r>
            <a:r>
              <a:rPr lang="pt-PT" dirty="0" err="1">
                <a:solidFill>
                  <a:schemeClr val="bg1"/>
                </a:solidFill>
              </a:rPr>
              <a:t>models</a:t>
            </a:r>
            <a:r>
              <a:rPr lang="pt-PT" dirty="0">
                <a:solidFill>
                  <a:schemeClr val="bg1"/>
                </a:solidFill>
              </a:rPr>
              <a:t> </a:t>
            </a:r>
            <a:r>
              <a:rPr lang="pt-PT" dirty="0" err="1">
                <a:solidFill>
                  <a:schemeClr val="bg1"/>
                </a:solidFill>
              </a:rPr>
              <a:t>such</a:t>
            </a:r>
            <a:r>
              <a:rPr lang="pt-PT" dirty="0">
                <a:solidFill>
                  <a:schemeClr val="bg1"/>
                </a:solidFill>
              </a:rPr>
              <a:t> as </a:t>
            </a:r>
            <a:r>
              <a:rPr lang="pt-PT" dirty="0" err="1">
                <a:solidFill>
                  <a:schemeClr val="bg1"/>
                </a:solidFill>
              </a:rPr>
              <a:t>CNNs</a:t>
            </a:r>
            <a:r>
              <a:rPr lang="pt-PT" dirty="0">
                <a:solidFill>
                  <a:schemeClr val="bg1"/>
                </a:solidFill>
              </a:rPr>
              <a:t>.</a:t>
            </a:r>
          </a:p>
          <a:p>
            <a:pPr>
              <a:buClrTx/>
            </a:pPr>
            <a:r>
              <a:rPr lang="pt-PT" dirty="0">
                <a:solidFill>
                  <a:schemeClr val="bg1"/>
                </a:solidFill>
              </a:rPr>
              <a:t>FLAVA uses cross-modal, </a:t>
            </a:r>
            <a:r>
              <a:rPr lang="pt-PT" dirty="0" err="1">
                <a:solidFill>
                  <a:schemeClr val="bg1"/>
                </a:solidFill>
              </a:rPr>
              <a:t>joint</a:t>
            </a:r>
            <a:r>
              <a:rPr lang="pt-PT" dirty="0">
                <a:solidFill>
                  <a:schemeClr val="bg1"/>
                </a:solidFill>
              </a:rPr>
              <a:t> multimodal </a:t>
            </a:r>
            <a:r>
              <a:rPr lang="pt-PT" dirty="0" err="1">
                <a:solidFill>
                  <a:schemeClr val="bg1"/>
                </a:solidFill>
              </a:rPr>
              <a:t>and</a:t>
            </a:r>
            <a:r>
              <a:rPr lang="pt-PT" dirty="0">
                <a:solidFill>
                  <a:schemeClr val="bg1"/>
                </a:solidFill>
              </a:rPr>
              <a:t> unimodal </a:t>
            </a:r>
            <a:r>
              <a:rPr lang="pt-PT" dirty="0" err="1">
                <a:solidFill>
                  <a:schemeClr val="bg1"/>
                </a:solidFill>
              </a:rPr>
              <a:t>pre</a:t>
            </a:r>
            <a:r>
              <a:rPr lang="pt-PT" dirty="0">
                <a:solidFill>
                  <a:schemeClr val="bg1"/>
                </a:solidFill>
              </a:rPr>
              <a:t>-training to </a:t>
            </a:r>
            <a:r>
              <a:rPr lang="pt-PT" dirty="0" err="1">
                <a:solidFill>
                  <a:schemeClr val="bg1"/>
                </a:solidFill>
              </a:rPr>
              <a:t>learn</a:t>
            </a:r>
            <a:r>
              <a:rPr lang="pt-PT" dirty="0">
                <a:solidFill>
                  <a:schemeClr val="bg1"/>
                </a:solidFill>
              </a:rPr>
              <a:t> more </a:t>
            </a:r>
            <a:r>
              <a:rPr lang="pt-PT" dirty="0" err="1">
                <a:solidFill>
                  <a:schemeClr val="bg1"/>
                </a:solidFill>
              </a:rPr>
              <a:t>generic</a:t>
            </a:r>
            <a:r>
              <a:rPr lang="pt-PT" dirty="0">
                <a:solidFill>
                  <a:schemeClr val="bg1"/>
                </a:solidFill>
              </a:rPr>
              <a:t> </a:t>
            </a:r>
            <a:r>
              <a:rPr lang="pt-PT" dirty="0" err="1">
                <a:solidFill>
                  <a:schemeClr val="bg1"/>
                </a:solidFill>
              </a:rPr>
              <a:t>representations</a:t>
            </a:r>
            <a:r>
              <a:rPr lang="pt-PT" dirty="0">
                <a:solidFill>
                  <a:schemeClr val="bg1"/>
                </a:solidFill>
              </a:rPr>
              <a:t> </a:t>
            </a:r>
            <a:r>
              <a:rPr lang="pt-PT" dirty="0" err="1">
                <a:solidFill>
                  <a:schemeClr val="bg1"/>
                </a:solidFill>
              </a:rPr>
              <a:t>and</a:t>
            </a:r>
            <a:r>
              <a:rPr lang="pt-PT" dirty="0">
                <a:solidFill>
                  <a:schemeClr val="bg1"/>
                </a:solidFill>
              </a:rPr>
              <a:t> </a:t>
            </a:r>
            <a:r>
              <a:rPr lang="pt-PT" dirty="0" err="1">
                <a:solidFill>
                  <a:schemeClr val="bg1"/>
                </a:solidFill>
              </a:rPr>
              <a:t>achieve</a:t>
            </a:r>
            <a:r>
              <a:rPr lang="pt-PT" dirty="0">
                <a:solidFill>
                  <a:schemeClr val="bg1"/>
                </a:solidFill>
              </a:rPr>
              <a:t> </a:t>
            </a:r>
            <a:r>
              <a:rPr lang="pt-PT" dirty="0" err="1">
                <a:solidFill>
                  <a:schemeClr val="bg1"/>
                </a:solidFill>
              </a:rPr>
              <a:t>better</a:t>
            </a:r>
            <a:r>
              <a:rPr lang="pt-PT" dirty="0">
                <a:solidFill>
                  <a:schemeClr val="bg1"/>
                </a:solidFill>
              </a:rPr>
              <a:t> </a:t>
            </a:r>
            <a:r>
              <a:rPr lang="pt-PT" dirty="0" err="1">
                <a:solidFill>
                  <a:schemeClr val="bg1"/>
                </a:solidFill>
              </a:rPr>
              <a:t>results</a:t>
            </a:r>
            <a:r>
              <a:rPr lang="pt-PT" dirty="0">
                <a:solidFill>
                  <a:schemeClr val="bg1"/>
                </a:solidFill>
              </a:rPr>
              <a:t>. </a:t>
            </a:r>
            <a:r>
              <a:rPr lang="pt-PT" dirty="0" err="1">
                <a:solidFill>
                  <a:schemeClr val="bg1"/>
                </a:solidFill>
              </a:rPr>
              <a:t>Previous</a:t>
            </a:r>
            <a:r>
              <a:rPr lang="pt-PT" dirty="0">
                <a:solidFill>
                  <a:schemeClr val="bg1"/>
                </a:solidFill>
              </a:rPr>
              <a:t> </a:t>
            </a:r>
            <a:r>
              <a:rPr lang="pt-PT" dirty="0" err="1">
                <a:solidFill>
                  <a:schemeClr val="bg1"/>
                </a:solidFill>
              </a:rPr>
              <a:t>models</a:t>
            </a:r>
            <a:r>
              <a:rPr lang="pt-PT" dirty="0">
                <a:solidFill>
                  <a:schemeClr val="bg1"/>
                </a:solidFill>
              </a:rPr>
              <a:t> do </a:t>
            </a:r>
            <a:r>
              <a:rPr lang="pt-PT" dirty="0" err="1">
                <a:solidFill>
                  <a:schemeClr val="bg1"/>
                </a:solidFill>
              </a:rPr>
              <a:t>not</a:t>
            </a:r>
            <a:r>
              <a:rPr lang="pt-PT" dirty="0">
                <a:solidFill>
                  <a:schemeClr val="bg1"/>
                </a:solidFill>
              </a:rPr>
              <a:t> use </a:t>
            </a:r>
            <a:r>
              <a:rPr lang="pt-PT" dirty="0" err="1">
                <a:solidFill>
                  <a:schemeClr val="bg1"/>
                </a:solidFill>
              </a:rPr>
              <a:t>all</a:t>
            </a:r>
            <a:r>
              <a:rPr lang="pt-PT" dirty="0">
                <a:solidFill>
                  <a:schemeClr val="bg1"/>
                </a:solidFill>
              </a:rPr>
              <a:t> </a:t>
            </a:r>
            <a:r>
              <a:rPr lang="pt-PT" dirty="0" err="1">
                <a:solidFill>
                  <a:schemeClr val="bg1"/>
                </a:solidFill>
              </a:rPr>
              <a:t>of</a:t>
            </a:r>
            <a:r>
              <a:rPr lang="pt-PT" dirty="0">
                <a:solidFill>
                  <a:schemeClr val="bg1"/>
                </a:solidFill>
              </a:rPr>
              <a:t> </a:t>
            </a:r>
            <a:r>
              <a:rPr lang="pt-PT" dirty="0" err="1">
                <a:solidFill>
                  <a:schemeClr val="bg1"/>
                </a:solidFill>
              </a:rPr>
              <a:t>these</a:t>
            </a:r>
            <a:r>
              <a:rPr lang="pt-PT" dirty="0">
                <a:solidFill>
                  <a:schemeClr val="bg1"/>
                </a:solidFill>
              </a:rPr>
              <a:t> </a:t>
            </a:r>
            <a:r>
              <a:rPr lang="pt-PT" dirty="0" err="1">
                <a:solidFill>
                  <a:schemeClr val="bg1"/>
                </a:solidFill>
              </a:rPr>
              <a:t>objectives</a:t>
            </a:r>
            <a:r>
              <a:rPr lang="pt-PT" dirty="0">
                <a:solidFill>
                  <a:schemeClr val="bg1"/>
                </a:solidFill>
              </a:rPr>
              <a:t> </a:t>
            </a:r>
            <a:r>
              <a:rPr lang="pt-PT" dirty="0" err="1">
                <a:solidFill>
                  <a:schemeClr val="bg1"/>
                </a:solidFill>
              </a:rPr>
              <a:t>simultaneously</a:t>
            </a:r>
            <a:r>
              <a:rPr lang="pt-PT" dirty="0">
                <a:solidFill>
                  <a:schemeClr val="bg1"/>
                </a:solidFill>
              </a:rPr>
              <a:t>.</a:t>
            </a:r>
          </a:p>
          <a:p>
            <a:pPr>
              <a:buClrTx/>
            </a:pPr>
            <a:r>
              <a:rPr lang="en-US" dirty="0">
                <a:solidFill>
                  <a:schemeClr val="bg1"/>
                </a:solidFill>
              </a:rPr>
              <a:t>FLAVA largely outperforms previous multimodal approaches pretrained on public data on both language and multimodal tasks and approaches the well-established BERT model on several GLUE benchmark tasks.</a:t>
            </a:r>
            <a:endParaRPr lang="pt-PT" dirty="0">
              <a:solidFill>
                <a:schemeClr val="bg1"/>
              </a:solidFill>
            </a:endParaRPr>
          </a:p>
          <a:p>
            <a:pPr>
              <a:buClrTx/>
            </a:pPr>
            <a:endParaRPr lang="pt-PT" dirty="0">
              <a:solidFill>
                <a:schemeClr val="bg1"/>
              </a:solidFill>
            </a:endParaRPr>
          </a:p>
          <a:p>
            <a:pPr marL="0" indent="0">
              <a:buNone/>
            </a:pPr>
            <a:endParaRPr lang="pt-PT" dirty="0"/>
          </a:p>
        </p:txBody>
      </p:sp>
    </p:spTree>
    <p:extLst>
      <p:ext uri="{BB962C8B-B14F-4D97-AF65-F5344CB8AC3E}">
        <p14:creationId xmlns:p14="http://schemas.microsoft.com/office/powerpoint/2010/main" val="1945803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93A0-0A15-4D1E-AE00-5F9B5C632DD9}"/>
              </a:ext>
            </a:extLst>
          </p:cNvPr>
          <p:cNvSpPr>
            <a:spLocks noGrp="1"/>
          </p:cNvSpPr>
          <p:nvPr>
            <p:ph type="title"/>
          </p:nvPr>
        </p:nvSpPr>
        <p:spPr/>
        <p:txBody>
          <a:bodyPr/>
          <a:lstStyle/>
          <a:p>
            <a:r>
              <a:rPr lang="pt-PT" dirty="0" err="1"/>
              <a:t>References</a:t>
            </a:r>
            <a:endParaRPr lang="pt-PT" dirty="0"/>
          </a:p>
        </p:txBody>
      </p:sp>
      <p:sp>
        <p:nvSpPr>
          <p:cNvPr id="3" name="Content Placeholder 2">
            <a:extLst>
              <a:ext uri="{FF2B5EF4-FFF2-40B4-BE49-F238E27FC236}">
                <a16:creationId xmlns:a16="http://schemas.microsoft.com/office/drawing/2014/main" id="{6ACBC43A-FF17-4332-9F0E-F74062E7D01F}"/>
              </a:ext>
            </a:extLst>
          </p:cNvPr>
          <p:cNvSpPr>
            <a:spLocks noGrp="1"/>
          </p:cNvSpPr>
          <p:nvPr>
            <p:ph idx="1"/>
          </p:nvPr>
        </p:nvSpPr>
        <p:spPr/>
        <p:txBody>
          <a:bodyPr>
            <a:normAutofit fontScale="92500" lnSpcReduction="20000"/>
          </a:bodyPr>
          <a:lstStyle/>
          <a:p>
            <a:pPr marL="514350" indent="-514350">
              <a:buFont typeface="+mj-lt"/>
              <a:buAutoNum type="romanUcPeriod"/>
            </a:pPr>
            <a:r>
              <a:rPr lang="pt-PT" b="0" i="0" dirty="0">
                <a:solidFill>
                  <a:srgbClr val="222222"/>
                </a:solidFill>
                <a:effectLst/>
                <a:latin typeface="Arial" panose="020B0604020202020204" pitchFamily="34" charset="0"/>
              </a:rPr>
              <a:t>Singh, </a:t>
            </a:r>
            <a:r>
              <a:rPr lang="pt-PT" b="0" i="0" dirty="0" err="1">
                <a:solidFill>
                  <a:srgbClr val="222222"/>
                </a:solidFill>
                <a:effectLst/>
                <a:latin typeface="Arial" panose="020B0604020202020204" pitchFamily="34" charset="0"/>
              </a:rPr>
              <a:t>Amanpreet</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et</a:t>
            </a:r>
            <a:r>
              <a:rPr lang="pt-PT" b="0" i="0" dirty="0">
                <a:solidFill>
                  <a:srgbClr val="222222"/>
                </a:solidFill>
                <a:effectLst/>
                <a:latin typeface="Arial" panose="020B0604020202020204" pitchFamily="34" charset="0"/>
              </a:rPr>
              <a:t> al. "FLAVA: A </a:t>
            </a:r>
            <a:r>
              <a:rPr lang="pt-PT" b="0" i="0" dirty="0" err="1">
                <a:solidFill>
                  <a:srgbClr val="222222"/>
                </a:solidFill>
                <a:effectLst/>
                <a:latin typeface="Arial" panose="020B0604020202020204" pitchFamily="34" charset="0"/>
              </a:rPr>
              <a:t>Foundational</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Language</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And</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Vision</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Alignment</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Model</a:t>
            </a:r>
            <a:r>
              <a:rPr lang="pt-PT" b="0" i="0" dirty="0">
                <a:solidFill>
                  <a:srgbClr val="222222"/>
                </a:solidFill>
                <a:effectLst/>
                <a:latin typeface="Arial" panose="020B0604020202020204" pitchFamily="34" charset="0"/>
              </a:rPr>
              <a:t>." </a:t>
            </a:r>
            <a:r>
              <a:rPr lang="pt-PT" b="0" i="1" dirty="0">
                <a:solidFill>
                  <a:srgbClr val="222222"/>
                </a:solidFill>
                <a:effectLst/>
                <a:latin typeface="Arial" panose="020B0604020202020204" pitchFamily="34" charset="0"/>
              </a:rPr>
              <a:t>arXiv </a:t>
            </a:r>
            <a:r>
              <a:rPr lang="pt-PT" b="0" i="1" dirty="0" err="1">
                <a:solidFill>
                  <a:srgbClr val="222222"/>
                </a:solidFill>
                <a:effectLst/>
                <a:latin typeface="Arial" panose="020B0604020202020204" pitchFamily="34" charset="0"/>
              </a:rPr>
              <a:t>preprint</a:t>
            </a:r>
            <a:r>
              <a:rPr lang="pt-PT" b="0" i="1" dirty="0">
                <a:solidFill>
                  <a:srgbClr val="222222"/>
                </a:solidFill>
                <a:effectLst/>
                <a:latin typeface="Arial" panose="020B0604020202020204" pitchFamily="34" charset="0"/>
              </a:rPr>
              <a:t> arXiv:2112.04482</a:t>
            </a:r>
            <a:r>
              <a:rPr lang="pt-PT" b="0" i="0" dirty="0">
                <a:solidFill>
                  <a:srgbClr val="222222"/>
                </a:solidFill>
                <a:effectLst/>
                <a:latin typeface="Arial" panose="020B0604020202020204" pitchFamily="34" charset="0"/>
              </a:rPr>
              <a:t> (2021).</a:t>
            </a:r>
          </a:p>
          <a:p>
            <a:pPr marL="514350" indent="-514350">
              <a:buFont typeface="+mj-lt"/>
              <a:buAutoNum type="romanUcPeriod"/>
            </a:pPr>
            <a:r>
              <a:rPr lang="en-US" b="0" i="0" dirty="0">
                <a:solidFill>
                  <a:srgbClr val="222222"/>
                </a:solidFill>
                <a:effectLst/>
                <a:latin typeface="Arial" panose="020B0604020202020204" pitchFamily="34" charset="0"/>
              </a:rPr>
              <a:t>Li, </a:t>
            </a:r>
            <a:r>
              <a:rPr lang="en-US" b="0" i="0" dirty="0" err="1">
                <a:solidFill>
                  <a:srgbClr val="222222"/>
                </a:solidFill>
                <a:effectLst/>
                <a:latin typeface="Arial" panose="020B0604020202020204" pitchFamily="34" charset="0"/>
              </a:rPr>
              <a:t>Kunpeng</a:t>
            </a:r>
            <a:r>
              <a:rPr lang="en-US" b="0" i="0" dirty="0">
                <a:solidFill>
                  <a:srgbClr val="222222"/>
                </a:solidFill>
                <a:effectLst/>
                <a:latin typeface="Arial" panose="020B0604020202020204" pitchFamily="34" charset="0"/>
              </a:rPr>
              <a:t>, et al. "Visual semantic reasoning for image-text matching." </a:t>
            </a:r>
            <a:r>
              <a:rPr lang="en-US" b="0" i="1" dirty="0">
                <a:solidFill>
                  <a:srgbClr val="222222"/>
                </a:solidFill>
                <a:effectLst/>
                <a:latin typeface="Arial" panose="020B0604020202020204" pitchFamily="34" charset="0"/>
              </a:rPr>
              <a:t>Proceedings of the IEEE/CVF International conference on computer vision</a:t>
            </a:r>
            <a:r>
              <a:rPr lang="en-US" b="0" i="0" dirty="0">
                <a:solidFill>
                  <a:srgbClr val="222222"/>
                </a:solidFill>
                <a:effectLst/>
                <a:latin typeface="Arial" panose="020B0604020202020204" pitchFamily="34" charset="0"/>
              </a:rPr>
              <a:t>. 2019.</a:t>
            </a:r>
            <a:endParaRPr lang="pt-PT" b="0" i="0" dirty="0">
              <a:solidFill>
                <a:srgbClr val="222222"/>
              </a:solidFill>
              <a:effectLst/>
              <a:latin typeface="Arial" panose="020B0604020202020204" pitchFamily="34" charset="0"/>
            </a:endParaRPr>
          </a:p>
          <a:p>
            <a:pPr marL="514350" indent="-514350">
              <a:buFont typeface="+mj-lt"/>
              <a:buAutoNum type="romanUcPeriod"/>
            </a:pPr>
            <a:r>
              <a:rPr lang="pt-PT" b="0" i="0" dirty="0" err="1">
                <a:solidFill>
                  <a:srgbClr val="222222"/>
                </a:solidFill>
                <a:effectLst/>
                <a:latin typeface="Arial" panose="020B0604020202020204" pitchFamily="34" charset="0"/>
              </a:rPr>
              <a:t>Xie</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Zhenda</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et</a:t>
            </a:r>
            <a:r>
              <a:rPr lang="pt-PT" b="0" i="0" dirty="0">
                <a:solidFill>
                  <a:srgbClr val="222222"/>
                </a:solidFill>
                <a:effectLst/>
                <a:latin typeface="Arial" panose="020B0604020202020204" pitchFamily="34" charset="0"/>
              </a:rPr>
              <a:t> al. "</a:t>
            </a:r>
            <a:r>
              <a:rPr lang="pt-PT" b="0" i="0" dirty="0" err="1">
                <a:solidFill>
                  <a:srgbClr val="222222"/>
                </a:solidFill>
                <a:effectLst/>
                <a:latin typeface="Arial" panose="020B0604020202020204" pitchFamily="34" charset="0"/>
              </a:rPr>
              <a:t>Simmim</a:t>
            </a:r>
            <a:r>
              <a:rPr lang="pt-PT" b="0" i="0" dirty="0">
                <a:solidFill>
                  <a:srgbClr val="222222"/>
                </a:solidFill>
                <a:effectLst/>
                <a:latin typeface="Arial" panose="020B0604020202020204" pitchFamily="34" charset="0"/>
              </a:rPr>
              <a:t>: A </a:t>
            </a:r>
            <a:r>
              <a:rPr lang="pt-PT" b="0" i="0" dirty="0" err="1">
                <a:solidFill>
                  <a:srgbClr val="222222"/>
                </a:solidFill>
                <a:effectLst/>
                <a:latin typeface="Arial" panose="020B0604020202020204" pitchFamily="34" charset="0"/>
              </a:rPr>
              <a:t>simple</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framework</a:t>
            </a:r>
            <a:r>
              <a:rPr lang="pt-PT" b="0" i="0" dirty="0">
                <a:solidFill>
                  <a:srgbClr val="222222"/>
                </a:solidFill>
                <a:effectLst/>
                <a:latin typeface="Arial" panose="020B0604020202020204" pitchFamily="34" charset="0"/>
              </a:rPr>
              <a:t> for </a:t>
            </a:r>
            <a:r>
              <a:rPr lang="pt-PT" b="0" i="0" dirty="0" err="1">
                <a:solidFill>
                  <a:srgbClr val="222222"/>
                </a:solidFill>
                <a:effectLst/>
                <a:latin typeface="Arial" panose="020B0604020202020204" pitchFamily="34" charset="0"/>
              </a:rPr>
              <a:t>masked</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image</a:t>
            </a:r>
            <a:r>
              <a:rPr lang="pt-PT" b="0" i="0" dirty="0">
                <a:solidFill>
                  <a:srgbClr val="222222"/>
                </a:solidFill>
                <a:effectLst/>
                <a:latin typeface="Arial" panose="020B0604020202020204" pitchFamily="34" charset="0"/>
              </a:rPr>
              <a:t> </a:t>
            </a:r>
            <a:r>
              <a:rPr lang="pt-PT" b="0" i="0" dirty="0" err="1">
                <a:solidFill>
                  <a:srgbClr val="222222"/>
                </a:solidFill>
                <a:effectLst/>
                <a:latin typeface="Arial" panose="020B0604020202020204" pitchFamily="34" charset="0"/>
              </a:rPr>
              <a:t>modeling</a:t>
            </a:r>
            <a:r>
              <a:rPr lang="pt-PT" b="0" i="0" dirty="0">
                <a:solidFill>
                  <a:srgbClr val="222222"/>
                </a:solidFill>
                <a:effectLst/>
                <a:latin typeface="Arial" panose="020B0604020202020204" pitchFamily="34" charset="0"/>
              </a:rPr>
              <a:t>." </a:t>
            </a:r>
            <a:r>
              <a:rPr lang="pt-PT" b="0" i="1" dirty="0">
                <a:solidFill>
                  <a:srgbClr val="222222"/>
                </a:solidFill>
                <a:effectLst/>
                <a:latin typeface="Arial" panose="020B0604020202020204" pitchFamily="34" charset="0"/>
              </a:rPr>
              <a:t>arXiv </a:t>
            </a:r>
            <a:r>
              <a:rPr lang="pt-PT" b="0" i="1" dirty="0" err="1">
                <a:solidFill>
                  <a:srgbClr val="222222"/>
                </a:solidFill>
                <a:effectLst/>
                <a:latin typeface="Arial" panose="020B0604020202020204" pitchFamily="34" charset="0"/>
              </a:rPr>
              <a:t>preprint</a:t>
            </a:r>
            <a:r>
              <a:rPr lang="pt-PT" b="0" i="1" dirty="0">
                <a:solidFill>
                  <a:srgbClr val="222222"/>
                </a:solidFill>
                <a:effectLst/>
                <a:latin typeface="Arial" panose="020B0604020202020204" pitchFamily="34" charset="0"/>
              </a:rPr>
              <a:t> arXiv:2111.09886</a:t>
            </a:r>
            <a:r>
              <a:rPr lang="pt-PT" b="0" i="0" dirty="0">
                <a:solidFill>
                  <a:srgbClr val="222222"/>
                </a:solidFill>
                <a:effectLst/>
                <a:latin typeface="Arial" panose="020B0604020202020204" pitchFamily="34" charset="0"/>
              </a:rPr>
              <a:t> (2021).</a:t>
            </a:r>
          </a:p>
          <a:p>
            <a:pPr marL="514350" indent="-514350">
              <a:buFont typeface="+mj-lt"/>
              <a:buAutoNum type="romanUcPeriod"/>
            </a:pPr>
            <a:r>
              <a:rPr lang="pt-PT" b="0" i="0" dirty="0">
                <a:solidFill>
                  <a:srgbClr val="222222"/>
                </a:solidFill>
                <a:effectLst/>
                <a:latin typeface="Arial" panose="020B0604020202020204" pitchFamily="34" charset="0"/>
                <a:hlinkClick r:id="rId3"/>
              </a:rPr>
              <a:t>https://towardsdatascience.com/masked-language-modelling-with-bert-7d49793e5d2c</a:t>
            </a:r>
            <a:endParaRPr lang="pt-PT" dirty="0">
              <a:solidFill>
                <a:srgbClr val="222222"/>
              </a:solidFill>
              <a:latin typeface="Arial" panose="020B0604020202020204" pitchFamily="34" charset="0"/>
            </a:endParaRPr>
          </a:p>
          <a:p>
            <a:pPr marL="514350" indent="-514350">
              <a:buFont typeface="+mj-lt"/>
              <a:buAutoNum type="romanUcPeriod"/>
            </a:pPr>
            <a:r>
              <a:rPr lang="pt-PT" b="0" i="0" dirty="0">
                <a:solidFill>
                  <a:srgbClr val="222222"/>
                </a:solidFill>
                <a:effectLst/>
                <a:latin typeface="Arial" panose="020B0604020202020204" pitchFamily="34" charset="0"/>
                <a:hlinkClick r:id="rId4"/>
              </a:rPr>
              <a:t>https://github.com/topics/masked-image-modeling</a:t>
            </a:r>
            <a:endParaRPr lang="pt-PT" b="0" i="0" dirty="0">
              <a:solidFill>
                <a:srgbClr val="222222"/>
              </a:solidFill>
              <a:effectLst/>
              <a:latin typeface="Arial" panose="020B0604020202020204" pitchFamily="34" charset="0"/>
            </a:endParaRPr>
          </a:p>
          <a:p>
            <a:pPr marL="514350" indent="-514350">
              <a:buFont typeface="+mj-lt"/>
              <a:buAutoNum type="romanUcPeriod"/>
            </a:pPr>
            <a:r>
              <a:rPr lang="pt-PT" b="0" i="0" dirty="0">
                <a:solidFill>
                  <a:srgbClr val="222222"/>
                </a:solidFill>
                <a:effectLst/>
                <a:latin typeface="Arial" panose="020B0604020202020204" pitchFamily="34" charset="0"/>
                <a:hlinkClick r:id="rId5"/>
              </a:rPr>
              <a:t>https://medium.com/georgian-impact-blog/how-to-incorporate-tabular-data-with-huggingface-transformers-b70ac45fcfb4</a:t>
            </a:r>
            <a:endParaRPr lang="pt-PT" b="0" i="0" dirty="0">
              <a:solidFill>
                <a:srgbClr val="222222"/>
              </a:solidFill>
              <a:effectLst/>
              <a:latin typeface="Arial" panose="020B0604020202020204" pitchFamily="34" charset="0"/>
            </a:endParaRPr>
          </a:p>
          <a:p>
            <a:pPr marL="514350" indent="-514350">
              <a:buFont typeface="+mj-lt"/>
              <a:buAutoNum type="romanUcPeriod"/>
            </a:pPr>
            <a:r>
              <a:rPr lang="en-US" b="0" i="0" dirty="0">
                <a:solidFill>
                  <a:srgbClr val="222222"/>
                </a:solidFill>
                <a:effectLst/>
                <a:latin typeface="Arial" panose="020B0604020202020204" pitchFamily="34" charset="0"/>
              </a:rPr>
              <a:t>Chen, Ting, et al. "A simple framework for contrastive learning of visual representations." </a:t>
            </a:r>
            <a:r>
              <a:rPr lang="en-US" b="0" i="1" dirty="0">
                <a:solidFill>
                  <a:srgbClr val="222222"/>
                </a:solidFill>
                <a:effectLst/>
                <a:latin typeface="Arial" panose="020B0604020202020204" pitchFamily="34" charset="0"/>
              </a:rPr>
              <a:t>International conference on machine learning</a:t>
            </a:r>
            <a:r>
              <a:rPr lang="en-US" b="0" i="0" dirty="0">
                <a:solidFill>
                  <a:srgbClr val="222222"/>
                </a:solidFill>
                <a:effectLst/>
                <a:latin typeface="Arial" panose="020B0604020202020204" pitchFamily="34" charset="0"/>
              </a:rPr>
              <a:t>. PMLR, 2020.</a:t>
            </a:r>
            <a:endParaRPr lang="pt-PT" b="0" i="0" dirty="0">
              <a:solidFill>
                <a:srgbClr val="222222"/>
              </a:solidFill>
              <a:effectLst/>
              <a:latin typeface="Arial" panose="020B0604020202020204" pitchFamily="34" charset="0"/>
            </a:endParaRPr>
          </a:p>
          <a:p>
            <a:pPr marL="0" indent="0">
              <a:buNone/>
            </a:pPr>
            <a:endParaRPr lang="pt-PT" b="0" i="0" dirty="0">
              <a:solidFill>
                <a:srgbClr val="222222"/>
              </a:solidFill>
              <a:effectLst/>
              <a:latin typeface="Arial" panose="020B0604020202020204" pitchFamily="34" charset="0"/>
            </a:endParaRPr>
          </a:p>
          <a:p>
            <a:pPr marL="0" indent="0">
              <a:buNone/>
            </a:pPr>
            <a:endParaRPr lang="pt-PT" dirty="0"/>
          </a:p>
        </p:txBody>
      </p:sp>
    </p:spTree>
    <p:extLst>
      <p:ext uri="{BB962C8B-B14F-4D97-AF65-F5344CB8AC3E}">
        <p14:creationId xmlns:p14="http://schemas.microsoft.com/office/powerpoint/2010/main" val="3623583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8664-338A-49BB-871C-C2DB4DDA558B}"/>
              </a:ext>
            </a:extLst>
          </p:cNvPr>
          <p:cNvSpPr>
            <a:spLocks noGrp="1"/>
          </p:cNvSpPr>
          <p:nvPr>
            <p:ph type="ctrTitle"/>
          </p:nvPr>
        </p:nvSpPr>
        <p:spPr/>
        <p:txBody>
          <a:bodyPr/>
          <a:lstStyle/>
          <a:p>
            <a:r>
              <a:rPr lang="pt-PT" dirty="0" err="1"/>
              <a:t>Thank</a:t>
            </a:r>
            <a:r>
              <a:rPr lang="pt-PT" dirty="0"/>
              <a:t> YOU!</a:t>
            </a:r>
          </a:p>
        </p:txBody>
      </p:sp>
      <p:sp>
        <p:nvSpPr>
          <p:cNvPr id="3" name="Subtitle 2">
            <a:extLst>
              <a:ext uri="{FF2B5EF4-FFF2-40B4-BE49-F238E27FC236}">
                <a16:creationId xmlns:a16="http://schemas.microsoft.com/office/drawing/2014/main" id="{D38CEAD2-A84C-4A36-B482-0751545A90D0}"/>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57394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B162-2B5B-4A38-88C5-0A4B5EF8290E}"/>
              </a:ext>
            </a:extLst>
          </p:cNvPr>
          <p:cNvSpPr>
            <a:spLocks noGrp="1"/>
          </p:cNvSpPr>
          <p:nvPr>
            <p:ph type="title"/>
          </p:nvPr>
        </p:nvSpPr>
        <p:spPr>
          <a:xfrm>
            <a:off x="1202919" y="284176"/>
            <a:ext cx="9784080" cy="1508760"/>
          </a:xfrm>
        </p:spPr>
        <p:txBody>
          <a:bodyPr>
            <a:normAutofit/>
          </a:bodyPr>
          <a:lstStyle/>
          <a:p>
            <a:r>
              <a:rPr lang="pt-PT" dirty="0" err="1"/>
              <a:t>Introduction</a:t>
            </a:r>
            <a:r>
              <a:rPr lang="pt-PT" dirty="0"/>
              <a:t> - FLAVA</a:t>
            </a:r>
          </a:p>
        </p:txBody>
      </p:sp>
      <p:pic>
        <p:nvPicPr>
          <p:cNvPr id="4" name="Content Placeholder 4" descr="Graphical user interface, diagram, text, application, chat or text message&#10;&#10;Description automatically generated">
            <a:extLst>
              <a:ext uri="{FF2B5EF4-FFF2-40B4-BE49-F238E27FC236}">
                <a16:creationId xmlns:a16="http://schemas.microsoft.com/office/drawing/2014/main" id="{C90BE130-C0EB-4C0E-8E57-EF7E6DA45A1C}"/>
              </a:ext>
            </a:extLst>
          </p:cNvPr>
          <p:cNvPicPr>
            <a:picLocks noChangeAspect="1"/>
          </p:cNvPicPr>
          <p:nvPr/>
        </p:nvPicPr>
        <p:blipFill>
          <a:blip r:embed="rId2"/>
          <a:stretch>
            <a:fillRect/>
          </a:stretch>
        </p:blipFill>
        <p:spPr>
          <a:xfrm>
            <a:off x="1202919" y="2145240"/>
            <a:ext cx="5230227" cy="3765763"/>
          </a:xfrm>
          <a:prstGeom prst="rect">
            <a:avLst/>
          </a:prstGeom>
        </p:spPr>
      </p:pic>
      <p:sp>
        <p:nvSpPr>
          <p:cNvPr id="3" name="Content Placeholder 2">
            <a:extLst>
              <a:ext uri="{FF2B5EF4-FFF2-40B4-BE49-F238E27FC236}">
                <a16:creationId xmlns:a16="http://schemas.microsoft.com/office/drawing/2014/main" id="{EDA2C547-6BB1-473E-9DBB-2F078B377286}"/>
              </a:ext>
            </a:extLst>
          </p:cNvPr>
          <p:cNvSpPr>
            <a:spLocks noGrp="1"/>
          </p:cNvSpPr>
          <p:nvPr>
            <p:ph idx="1"/>
          </p:nvPr>
        </p:nvSpPr>
        <p:spPr>
          <a:xfrm>
            <a:off x="6979804" y="2145240"/>
            <a:ext cx="4924426" cy="4172810"/>
          </a:xfrm>
        </p:spPr>
        <p:txBody>
          <a:bodyPr>
            <a:normAutofit/>
          </a:bodyPr>
          <a:lstStyle/>
          <a:p>
            <a:r>
              <a:rPr lang="en-US" sz="1800" dirty="0"/>
              <a:t>State-of-the-art models are often either </a:t>
            </a:r>
            <a:r>
              <a:rPr lang="en-US" sz="1800" b="1" dirty="0"/>
              <a:t>cross-modal</a:t>
            </a:r>
            <a:r>
              <a:rPr lang="en-US" sz="1800" dirty="0"/>
              <a:t> (contrastive) or </a:t>
            </a:r>
            <a:r>
              <a:rPr lang="en-US" sz="1800" b="1" dirty="0"/>
              <a:t>multi-modal</a:t>
            </a:r>
            <a:r>
              <a:rPr lang="en-US" sz="1800" dirty="0"/>
              <a:t> (with earlier fusion) but not both; and they often only target specific modalities or tasks. </a:t>
            </a:r>
          </a:p>
          <a:p>
            <a:r>
              <a:rPr lang="en-US" sz="1800" dirty="0"/>
              <a:t>FLAVA targets </a:t>
            </a:r>
            <a:r>
              <a:rPr lang="en-US" sz="1800" b="1" dirty="0"/>
              <a:t>all modalities at once </a:t>
            </a:r>
            <a:r>
              <a:rPr lang="en-US" sz="1800" dirty="0"/>
              <a:t>– a true vision and language foundation model good at vision tasks, language tasks, and cross- and multi-modal vision and language tasks. </a:t>
            </a:r>
          </a:p>
          <a:p>
            <a:r>
              <a:rPr lang="en-US" sz="1800" dirty="0"/>
              <a:t>FLAVA demonstrates impressive performance on a wide range of 35 tasks spanning these target modalities (visual recognition, language understanding, and multimodal reasoning)</a:t>
            </a:r>
            <a:r>
              <a:rPr lang="pt-PT" sz="1800" dirty="0"/>
              <a:t>.</a:t>
            </a:r>
          </a:p>
          <a:p>
            <a:r>
              <a:rPr lang="pt-PT" sz="1800" dirty="0"/>
              <a:t>FLAVA uses a </a:t>
            </a:r>
            <a:r>
              <a:rPr lang="pt-PT" sz="1800" dirty="0" err="1"/>
              <a:t>Transformer</a:t>
            </a:r>
            <a:r>
              <a:rPr lang="pt-PT" sz="1800" dirty="0"/>
              <a:t> </a:t>
            </a:r>
            <a:r>
              <a:rPr lang="pt-PT" sz="1800" dirty="0" err="1"/>
              <a:t>Architecture</a:t>
            </a:r>
            <a:endParaRPr lang="en-US" sz="1800" dirty="0"/>
          </a:p>
          <a:p>
            <a:pPr marL="0" indent="0">
              <a:buNone/>
            </a:pPr>
            <a:endParaRPr lang="pt-PT" sz="1400" dirty="0"/>
          </a:p>
        </p:txBody>
      </p:sp>
    </p:spTree>
    <p:extLst>
      <p:ext uri="{BB962C8B-B14F-4D97-AF65-F5344CB8AC3E}">
        <p14:creationId xmlns:p14="http://schemas.microsoft.com/office/powerpoint/2010/main" val="244626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97C1-FB55-455F-8B8A-F22F181EE8E3}"/>
              </a:ext>
            </a:extLst>
          </p:cNvPr>
          <p:cNvSpPr>
            <a:spLocks noGrp="1"/>
          </p:cNvSpPr>
          <p:nvPr>
            <p:ph type="title"/>
          </p:nvPr>
        </p:nvSpPr>
        <p:spPr/>
        <p:txBody>
          <a:bodyPr/>
          <a:lstStyle/>
          <a:p>
            <a:r>
              <a:rPr lang="pt-PT"/>
              <a:t>Flava Model</a:t>
            </a:r>
            <a:endParaRPr lang="pt-PT" dirty="0"/>
          </a:p>
        </p:txBody>
      </p:sp>
      <p:sp>
        <p:nvSpPr>
          <p:cNvPr id="3" name="Content Placeholder 2">
            <a:extLst>
              <a:ext uri="{FF2B5EF4-FFF2-40B4-BE49-F238E27FC236}">
                <a16:creationId xmlns:a16="http://schemas.microsoft.com/office/drawing/2014/main" id="{C489B96F-C914-41F1-953F-C54851037E37}"/>
              </a:ext>
            </a:extLst>
          </p:cNvPr>
          <p:cNvSpPr>
            <a:spLocks noGrp="1"/>
          </p:cNvSpPr>
          <p:nvPr>
            <p:ph idx="1"/>
          </p:nvPr>
        </p:nvSpPr>
        <p:spPr/>
        <p:txBody>
          <a:bodyPr/>
          <a:lstStyle/>
          <a:p>
            <a:pPr marL="0" indent="0">
              <a:buNone/>
            </a:pPr>
            <a:r>
              <a:rPr lang="pt-PT" dirty="0" err="1"/>
              <a:t>The</a:t>
            </a:r>
            <a:r>
              <a:rPr lang="pt-PT" dirty="0"/>
              <a:t> FLAVA </a:t>
            </a:r>
            <a:r>
              <a:rPr lang="pt-PT" dirty="0" err="1"/>
              <a:t>model</a:t>
            </a:r>
            <a:r>
              <a:rPr lang="pt-PT" dirty="0"/>
              <a:t> core </a:t>
            </a:r>
            <a:r>
              <a:rPr lang="pt-PT" dirty="0" err="1"/>
              <a:t>is</a:t>
            </a:r>
            <a:r>
              <a:rPr lang="pt-PT" dirty="0"/>
              <a:t> </a:t>
            </a:r>
            <a:r>
              <a:rPr lang="pt-PT" dirty="0" err="1"/>
              <a:t>composed</a:t>
            </a:r>
            <a:r>
              <a:rPr lang="pt-PT" dirty="0"/>
              <a:t> </a:t>
            </a:r>
            <a:r>
              <a:rPr lang="pt-PT" dirty="0" err="1"/>
              <a:t>by</a:t>
            </a:r>
            <a:r>
              <a:rPr lang="pt-PT" dirty="0"/>
              <a:t>:</a:t>
            </a:r>
          </a:p>
          <a:p>
            <a:r>
              <a:rPr lang="pt-PT" dirty="0" err="1"/>
              <a:t>an</a:t>
            </a:r>
            <a:r>
              <a:rPr lang="pt-PT" dirty="0"/>
              <a:t> </a:t>
            </a:r>
            <a:r>
              <a:rPr lang="pt-PT" b="1" dirty="0" err="1"/>
              <a:t>image</a:t>
            </a:r>
            <a:r>
              <a:rPr lang="pt-PT" b="1" dirty="0"/>
              <a:t> </a:t>
            </a:r>
            <a:r>
              <a:rPr lang="pt-PT" b="1" dirty="0" err="1"/>
              <a:t>encoder</a:t>
            </a:r>
            <a:r>
              <a:rPr lang="pt-PT" b="1" dirty="0"/>
              <a:t> </a:t>
            </a:r>
            <a:r>
              <a:rPr lang="pt-PT" b="1" dirty="0" err="1"/>
              <a:t>transformer</a:t>
            </a:r>
            <a:r>
              <a:rPr lang="pt-PT" b="1" dirty="0"/>
              <a:t> </a:t>
            </a:r>
            <a:r>
              <a:rPr lang="pt-PT" dirty="0"/>
              <a:t>to capture unimodal </a:t>
            </a:r>
            <a:r>
              <a:rPr lang="pt-PT" dirty="0" err="1"/>
              <a:t>image</a:t>
            </a:r>
            <a:r>
              <a:rPr lang="pt-PT" dirty="0"/>
              <a:t> </a:t>
            </a:r>
            <a:r>
              <a:rPr lang="pt-PT" dirty="0" err="1"/>
              <a:t>representations</a:t>
            </a:r>
            <a:endParaRPr lang="pt-PT" dirty="0"/>
          </a:p>
          <a:p>
            <a:r>
              <a:rPr lang="pt-PT" dirty="0"/>
              <a:t>a </a:t>
            </a:r>
            <a:r>
              <a:rPr lang="pt-PT" b="1" dirty="0" err="1"/>
              <a:t>text</a:t>
            </a:r>
            <a:r>
              <a:rPr lang="pt-PT" b="1" dirty="0"/>
              <a:t> </a:t>
            </a:r>
            <a:r>
              <a:rPr lang="pt-PT" b="1" dirty="0" err="1"/>
              <a:t>encoder</a:t>
            </a:r>
            <a:r>
              <a:rPr lang="pt-PT" b="1" dirty="0"/>
              <a:t> </a:t>
            </a:r>
            <a:r>
              <a:rPr lang="pt-PT" b="1" dirty="0" err="1"/>
              <a:t>transformer</a:t>
            </a:r>
            <a:r>
              <a:rPr lang="pt-PT" b="1" dirty="0"/>
              <a:t> </a:t>
            </a:r>
            <a:r>
              <a:rPr lang="pt-PT" dirty="0"/>
              <a:t>to </a:t>
            </a:r>
            <a:r>
              <a:rPr lang="pt-PT" dirty="0" err="1"/>
              <a:t>process</a:t>
            </a:r>
            <a:r>
              <a:rPr lang="pt-PT" dirty="0"/>
              <a:t> unimodal </a:t>
            </a:r>
            <a:r>
              <a:rPr lang="pt-PT" dirty="0" err="1"/>
              <a:t>text</a:t>
            </a:r>
            <a:r>
              <a:rPr lang="pt-PT" dirty="0"/>
              <a:t> </a:t>
            </a:r>
            <a:r>
              <a:rPr lang="pt-PT" dirty="0" err="1"/>
              <a:t>information</a:t>
            </a:r>
            <a:endParaRPr lang="pt-PT" dirty="0"/>
          </a:p>
          <a:p>
            <a:r>
              <a:rPr lang="pt-PT" dirty="0"/>
              <a:t>a </a:t>
            </a:r>
            <a:r>
              <a:rPr lang="pt-PT" b="1" dirty="0"/>
              <a:t>multimodal </a:t>
            </a:r>
            <a:r>
              <a:rPr lang="pt-PT" b="1" dirty="0" err="1"/>
              <a:t>encoder</a:t>
            </a:r>
            <a:r>
              <a:rPr lang="pt-PT" b="1" dirty="0"/>
              <a:t> </a:t>
            </a:r>
            <a:r>
              <a:rPr lang="pt-PT" b="1" dirty="0" err="1"/>
              <a:t>transformer</a:t>
            </a:r>
            <a:r>
              <a:rPr lang="pt-PT" b="1" dirty="0"/>
              <a:t> </a:t>
            </a:r>
            <a:r>
              <a:rPr lang="pt-PT" dirty="0" err="1"/>
              <a:t>that</a:t>
            </a:r>
            <a:r>
              <a:rPr lang="pt-PT" dirty="0"/>
              <a:t> takes as input </a:t>
            </a:r>
            <a:r>
              <a:rPr lang="pt-PT" dirty="0" err="1"/>
              <a:t>the</a:t>
            </a:r>
            <a:r>
              <a:rPr lang="pt-PT" dirty="0"/>
              <a:t> </a:t>
            </a:r>
            <a:r>
              <a:rPr lang="pt-PT" dirty="0" err="1"/>
              <a:t>encoded</a:t>
            </a:r>
            <a:r>
              <a:rPr lang="pt-PT" dirty="0"/>
              <a:t> unimodal </a:t>
            </a:r>
            <a:r>
              <a:rPr lang="pt-PT" dirty="0" err="1"/>
              <a:t>image</a:t>
            </a:r>
            <a:r>
              <a:rPr lang="pt-PT" dirty="0"/>
              <a:t> </a:t>
            </a:r>
            <a:r>
              <a:rPr lang="pt-PT" dirty="0" err="1"/>
              <a:t>and</a:t>
            </a:r>
            <a:r>
              <a:rPr lang="pt-PT" dirty="0"/>
              <a:t> </a:t>
            </a:r>
            <a:r>
              <a:rPr lang="pt-PT" dirty="0" err="1"/>
              <a:t>text</a:t>
            </a:r>
            <a:r>
              <a:rPr lang="pt-PT" dirty="0"/>
              <a:t> </a:t>
            </a:r>
            <a:r>
              <a:rPr lang="pt-PT" dirty="0" err="1"/>
              <a:t>and</a:t>
            </a:r>
            <a:r>
              <a:rPr lang="pt-PT" dirty="0"/>
              <a:t> </a:t>
            </a:r>
            <a:r>
              <a:rPr lang="pt-PT" dirty="0" err="1"/>
              <a:t>integrates</a:t>
            </a:r>
            <a:r>
              <a:rPr lang="pt-PT" dirty="0"/>
              <a:t> </a:t>
            </a:r>
            <a:r>
              <a:rPr lang="pt-PT" dirty="0" err="1"/>
              <a:t>their</a:t>
            </a:r>
            <a:r>
              <a:rPr lang="pt-PT" dirty="0"/>
              <a:t> </a:t>
            </a:r>
            <a:r>
              <a:rPr lang="pt-PT" dirty="0" err="1"/>
              <a:t>representations</a:t>
            </a:r>
            <a:r>
              <a:rPr lang="pt-PT" dirty="0"/>
              <a:t> for multimodal </a:t>
            </a:r>
            <a:r>
              <a:rPr lang="pt-PT" dirty="0" err="1"/>
              <a:t>reasoning</a:t>
            </a:r>
            <a:endParaRPr lang="pt-PT" dirty="0"/>
          </a:p>
          <a:p>
            <a:pPr marL="0" indent="0">
              <a:buNone/>
            </a:pPr>
            <a:r>
              <a:rPr lang="en-US" dirty="0"/>
              <a:t>For downstream tasks:</a:t>
            </a:r>
          </a:p>
          <a:p>
            <a:r>
              <a:rPr lang="en-US" dirty="0"/>
              <a:t> </a:t>
            </a:r>
            <a:r>
              <a:rPr lang="en-US" b="1" dirty="0"/>
              <a:t>classification heads</a:t>
            </a:r>
            <a:r>
              <a:rPr lang="en-US" dirty="0"/>
              <a:t> are applied on the outputs from the image, text, and multimodal encoders respectively for visual recognition, language understanding, and multimodal reasoning tasks.</a:t>
            </a:r>
            <a:endParaRPr lang="pt-PT" dirty="0"/>
          </a:p>
        </p:txBody>
      </p:sp>
    </p:spTree>
    <p:extLst>
      <p:ext uri="{BB962C8B-B14F-4D97-AF65-F5344CB8AC3E}">
        <p14:creationId xmlns:p14="http://schemas.microsoft.com/office/powerpoint/2010/main" val="227264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A0D9-8F78-4CB2-8D19-2F331A22A1A2}"/>
              </a:ext>
            </a:extLst>
          </p:cNvPr>
          <p:cNvSpPr>
            <a:spLocks noGrp="1"/>
          </p:cNvSpPr>
          <p:nvPr>
            <p:ph type="title"/>
          </p:nvPr>
        </p:nvSpPr>
        <p:spPr/>
        <p:txBody>
          <a:bodyPr/>
          <a:lstStyle/>
          <a:p>
            <a:r>
              <a:rPr lang="pt-PT"/>
              <a:t>Flava Model</a:t>
            </a:r>
            <a:endParaRPr lang="pt-PT" dirty="0"/>
          </a:p>
        </p:txBody>
      </p:sp>
      <p:sp>
        <p:nvSpPr>
          <p:cNvPr id="6" name="TextBox 5">
            <a:extLst>
              <a:ext uri="{FF2B5EF4-FFF2-40B4-BE49-F238E27FC236}">
                <a16:creationId xmlns:a16="http://schemas.microsoft.com/office/drawing/2014/main" id="{EA9604EC-D2D8-4072-8249-008DDA3EC135}"/>
              </a:ext>
            </a:extLst>
          </p:cNvPr>
          <p:cNvSpPr txBox="1"/>
          <p:nvPr/>
        </p:nvSpPr>
        <p:spPr>
          <a:xfrm>
            <a:off x="4220952" y="5919429"/>
            <a:ext cx="3748014" cy="369332"/>
          </a:xfrm>
          <a:prstGeom prst="rect">
            <a:avLst/>
          </a:prstGeom>
          <a:noFill/>
        </p:spPr>
        <p:txBody>
          <a:bodyPr wrap="none" rtlCol="0">
            <a:spAutoFit/>
          </a:bodyPr>
          <a:lstStyle/>
          <a:p>
            <a:pPr algn="ctr"/>
            <a:r>
              <a:rPr lang="pt-PT" dirty="0"/>
              <a:t>Figure: </a:t>
            </a:r>
            <a:r>
              <a:rPr lang="pt-PT" dirty="0" err="1"/>
              <a:t>Overview</a:t>
            </a:r>
            <a:r>
              <a:rPr lang="pt-PT" dirty="0"/>
              <a:t> </a:t>
            </a:r>
            <a:r>
              <a:rPr lang="pt-PT" dirty="0" err="1"/>
              <a:t>of</a:t>
            </a:r>
            <a:r>
              <a:rPr lang="pt-PT" dirty="0"/>
              <a:t> </a:t>
            </a:r>
            <a:r>
              <a:rPr lang="pt-PT" dirty="0" err="1"/>
              <a:t>the</a:t>
            </a:r>
            <a:r>
              <a:rPr lang="pt-PT" dirty="0"/>
              <a:t> FLAVA </a:t>
            </a:r>
            <a:r>
              <a:rPr lang="pt-PT" dirty="0" err="1"/>
              <a:t>model</a:t>
            </a:r>
            <a:endParaRPr lang="pt-PT" dirty="0"/>
          </a:p>
        </p:txBody>
      </p:sp>
      <p:pic>
        <p:nvPicPr>
          <p:cNvPr id="7" name="Content Placeholder 4">
            <a:extLst>
              <a:ext uri="{FF2B5EF4-FFF2-40B4-BE49-F238E27FC236}">
                <a16:creationId xmlns:a16="http://schemas.microsoft.com/office/drawing/2014/main" id="{44943B61-8957-4F4A-9AF1-7994FF520246}"/>
              </a:ext>
            </a:extLst>
          </p:cNvPr>
          <p:cNvPicPr>
            <a:picLocks noGrp="1" noChangeAspect="1"/>
          </p:cNvPicPr>
          <p:nvPr>
            <p:ph idx="1"/>
          </p:nvPr>
        </p:nvPicPr>
        <p:blipFill>
          <a:blip r:embed="rId2"/>
          <a:stretch>
            <a:fillRect/>
          </a:stretch>
        </p:blipFill>
        <p:spPr>
          <a:xfrm>
            <a:off x="1489868" y="2153205"/>
            <a:ext cx="9783763" cy="3661449"/>
          </a:xfrm>
          <a:prstGeom prst="rect">
            <a:avLst/>
          </a:prstGeom>
        </p:spPr>
      </p:pic>
    </p:spTree>
    <p:extLst>
      <p:ext uri="{BB962C8B-B14F-4D97-AF65-F5344CB8AC3E}">
        <p14:creationId xmlns:p14="http://schemas.microsoft.com/office/powerpoint/2010/main" val="274533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798-C4C9-4821-93F4-CBC3C877B601}"/>
              </a:ext>
            </a:extLst>
          </p:cNvPr>
          <p:cNvSpPr>
            <a:spLocks noGrp="1"/>
          </p:cNvSpPr>
          <p:nvPr>
            <p:ph type="title"/>
          </p:nvPr>
        </p:nvSpPr>
        <p:spPr/>
        <p:txBody>
          <a:bodyPr/>
          <a:lstStyle/>
          <a:p>
            <a:r>
              <a:rPr lang="pt-PT" dirty="0" err="1"/>
              <a:t>Attention</a:t>
            </a:r>
            <a:r>
              <a:rPr lang="pt-PT" dirty="0"/>
              <a:t> VS Self-</a:t>
            </a:r>
            <a:r>
              <a:rPr lang="pt-PT" dirty="0" err="1"/>
              <a:t>Attention</a:t>
            </a:r>
            <a:endParaRPr lang="pt-PT" dirty="0"/>
          </a:p>
        </p:txBody>
      </p:sp>
      <p:pic>
        <p:nvPicPr>
          <p:cNvPr id="6" name="Content Placeholder 5">
            <a:extLst>
              <a:ext uri="{FF2B5EF4-FFF2-40B4-BE49-F238E27FC236}">
                <a16:creationId xmlns:a16="http://schemas.microsoft.com/office/drawing/2014/main" id="{40F1D05A-D208-4F39-8C0E-E747CA66E428}"/>
              </a:ext>
            </a:extLst>
          </p:cNvPr>
          <p:cNvPicPr>
            <a:picLocks noGrp="1" noChangeAspect="1"/>
          </p:cNvPicPr>
          <p:nvPr>
            <p:ph idx="1"/>
          </p:nvPr>
        </p:nvPicPr>
        <p:blipFill>
          <a:blip r:embed="rId2"/>
          <a:stretch>
            <a:fillRect/>
          </a:stretch>
        </p:blipFill>
        <p:spPr>
          <a:xfrm>
            <a:off x="2076400" y="2215979"/>
            <a:ext cx="7682532" cy="4206875"/>
          </a:xfrm>
        </p:spPr>
      </p:pic>
    </p:spTree>
    <p:extLst>
      <p:ext uri="{BB962C8B-B14F-4D97-AF65-F5344CB8AC3E}">
        <p14:creationId xmlns:p14="http://schemas.microsoft.com/office/powerpoint/2010/main" val="316033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DD79-70A0-4650-BCF2-E801B9E9DDB0}"/>
              </a:ext>
            </a:extLst>
          </p:cNvPr>
          <p:cNvSpPr>
            <a:spLocks noGrp="1"/>
          </p:cNvSpPr>
          <p:nvPr>
            <p:ph type="title"/>
          </p:nvPr>
        </p:nvSpPr>
        <p:spPr>
          <a:xfrm>
            <a:off x="1202919" y="284176"/>
            <a:ext cx="9784080" cy="1508760"/>
          </a:xfrm>
        </p:spPr>
        <p:txBody>
          <a:bodyPr vert="horz" lIns="91440" tIns="45720" rIns="91440" bIns="45720" rtlCol="0" anchor="ctr">
            <a:normAutofit/>
          </a:bodyPr>
          <a:lstStyle/>
          <a:p>
            <a:r>
              <a:rPr lang="en-US"/>
              <a:t>Vision TransfoRmer ViT-16</a:t>
            </a:r>
          </a:p>
        </p:txBody>
      </p:sp>
      <p:pic>
        <p:nvPicPr>
          <p:cNvPr id="5" name="Content Placeholder 4">
            <a:extLst>
              <a:ext uri="{FF2B5EF4-FFF2-40B4-BE49-F238E27FC236}">
                <a16:creationId xmlns:a16="http://schemas.microsoft.com/office/drawing/2014/main" id="{1D32FD22-77C7-4966-8F33-0609F934E705}"/>
              </a:ext>
            </a:extLst>
          </p:cNvPr>
          <p:cNvPicPr>
            <a:picLocks noGrp="1" noChangeAspect="1"/>
          </p:cNvPicPr>
          <p:nvPr>
            <p:ph idx="1"/>
          </p:nvPr>
        </p:nvPicPr>
        <p:blipFill>
          <a:blip r:embed="rId3"/>
          <a:stretch>
            <a:fillRect/>
          </a:stretch>
        </p:blipFill>
        <p:spPr>
          <a:xfrm>
            <a:off x="364568" y="2516226"/>
            <a:ext cx="5523587" cy="2955118"/>
          </a:xfrm>
          <a:prstGeom prst="roundRect">
            <a:avLst/>
          </a:prstGeom>
        </p:spPr>
      </p:pic>
      <p:sp>
        <p:nvSpPr>
          <p:cNvPr id="6" name="TextBox 5">
            <a:extLst>
              <a:ext uri="{FF2B5EF4-FFF2-40B4-BE49-F238E27FC236}">
                <a16:creationId xmlns:a16="http://schemas.microsoft.com/office/drawing/2014/main" id="{5754FD84-ED2E-483E-83CE-3BEFC1C3F749}"/>
              </a:ext>
            </a:extLst>
          </p:cNvPr>
          <p:cNvSpPr txBox="1"/>
          <p:nvPr/>
        </p:nvSpPr>
        <p:spPr>
          <a:xfrm>
            <a:off x="7434262" y="2073685"/>
            <a:ext cx="3366999" cy="4172810"/>
          </a:xfrm>
          <a:prstGeom prst="rect">
            <a:avLst/>
          </a:prstGeom>
        </p:spPr>
        <p:txBody>
          <a:bodyPr vert="horz" lIns="91440" tIns="45720" rIns="91440" bIns="45720" rtlCol="0">
            <a:normAutofit/>
          </a:bodyPr>
          <a:lstStyle/>
          <a:p>
            <a:pPr defTabSz="914400">
              <a:lnSpc>
                <a:spcPct val="90000"/>
              </a:lnSpc>
              <a:spcAft>
                <a:spcPts val="600"/>
              </a:spcAft>
              <a:buClr>
                <a:schemeClr val="tx1"/>
              </a:buClr>
            </a:pPr>
            <a:r>
              <a:rPr lang="en-US" b="1" dirty="0"/>
              <a:t>Model overview: </a:t>
            </a:r>
          </a:p>
          <a:p>
            <a:pPr marL="342900" indent="-182880" defTabSz="914400">
              <a:lnSpc>
                <a:spcPct val="90000"/>
              </a:lnSpc>
              <a:spcAft>
                <a:spcPts val="600"/>
              </a:spcAft>
              <a:buClr>
                <a:schemeClr val="tx1"/>
              </a:buClr>
              <a:buFont typeface="Wingdings" pitchFamily="2" charset="2"/>
              <a:buChar char=""/>
            </a:pPr>
            <a:r>
              <a:rPr lang="en-US" dirty="0"/>
              <a:t>Split an image into </a:t>
            </a:r>
            <a:r>
              <a:rPr lang="en-US" b="1" dirty="0"/>
              <a:t>fixed-size patches</a:t>
            </a:r>
            <a:r>
              <a:rPr lang="en-US" dirty="0"/>
              <a:t>, linearly</a:t>
            </a:r>
            <a:r>
              <a:rPr lang="en-US" b="1" dirty="0"/>
              <a:t> embed </a:t>
            </a:r>
            <a:r>
              <a:rPr lang="en-US" dirty="0"/>
              <a:t>each of them and add </a:t>
            </a:r>
            <a:r>
              <a:rPr lang="en-US" b="1" dirty="0"/>
              <a:t>position embeddings</a:t>
            </a:r>
          </a:p>
          <a:p>
            <a:pPr marL="342900" indent="-182880" defTabSz="914400">
              <a:lnSpc>
                <a:spcPct val="90000"/>
              </a:lnSpc>
              <a:spcAft>
                <a:spcPts val="600"/>
              </a:spcAft>
              <a:buClr>
                <a:schemeClr val="tx1"/>
              </a:buClr>
              <a:buFont typeface="Wingdings" pitchFamily="2" charset="2"/>
              <a:buChar char=""/>
            </a:pPr>
            <a:r>
              <a:rPr lang="en-US" dirty="0"/>
              <a:t>feed the resulting sequence of vectors to a standard </a:t>
            </a:r>
            <a:r>
              <a:rPr lang="en-US" b="1" dirty="0"/>
              <a:t>Transformer encoder</a:t>
            </a:r>
          </a:p>
          <a:p>
            <a:pPr marL="342900" indent="-182880" defTabSz="914400">
              <a:lnSpc>
                <a:spcPct val="90000"/>
              </a:lnSpc>
              <a:spcAft>
                <a:spcPts val="600"/>
              </a:spcAft>
              <a:buClr>
                <a:schemeClr val="tx1"/>
              </a:buClr>
              <a:buFont typeface="Wingdings" pitchFamily="2" charset="2"/>
              <a:buChar char=""/>
            </a:pPr>
            <a:r>
              <a:rPr lang="en-US" dirty="0"/>
              <a:t>In order to perform </a:t>
            </a:r>
            <a:r>
              <a:rPr lang="en-US" b="1" dirty="0"/>
              <a:t>classification</a:t>
            </a:r>
            <a:r>
              <a:rPr lang="en-US" dirty="0"/>
              <a:t>, the standard approach is based on adding an </a:t>
            </a:r>
            <a:r>
              <a:rPr lang="en-US" b="1" dirty="0"/>
              <a:t>extra learnable “classification token”</a:t>
            </a:r>
            <a:r>
              <a:rPr lang="en-US" dirty="0"/>
              <a:t> </a:t>
            </a:r>
            <a:r>
              <a:rPr lang="en-US" b="1" dirty="0"/>
              <a:t>[CLS] </a:t>
            </a:r>
            <a:r>
              <a:rPr lang="en-US" dirty="0"/>
              <a:t>to the sequence</a:t>
            </a:r>
          </a:p>
        </p:txBody>
      </p:sp>
      <p:pic>
        <p:nvPicPr>
          <p:cNvPr id="4" name="Picture 3">
            <a:extLst>
              <a:ext uri="{FF2B5EF4-FFF2-40B4-BE49-F238E27FC236}">
                <a16:creationId xmlns:a16="http://schemas.microsoft.com/office/drawing/2014/main" id="{D6AB9605-D39C-4AFC-853C-F9D089E681A2}"/>
              </a:ext>
            </a:extLst>
          </p:cNvPr>
          <p:cNvPicPr>
            <a:picLocks noChangeAspect="1"/>
          </p:cNvPicPr>
          <p:nvPr/>
        </p:nvPicPr>
        <p:blipFill>
          <a:blip r:embed="rId4"/>
          <a:stretch>
            <a:fillRect/>
          </a:stretch>
        </p:blipFill>
        <p:spPr>
          <a:xfrm>
            <a:off x="6192275" y="2523798"/>
            <a:ext cx="5850972" cy="3013894"/>
          </a:xfrm>
          <a:prstGeom prst="rect">
            <a:avLst/>
          </a:prstGeom>
        </p:spPr>
      </p:pic>
    </p:spTree>
    <p:extLst>
      <p:ext uri="{BB962C8B-B14F-4D97-AF65-F5344CB8AC3E}">
        <p14:creationId xmlns:p14="http://schemas.microsoft.com/office/powerpoint/2010/main" val="24787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1758</TotalTime>
  <Words>3783</Words>
  <Application>Microsoft Office PowerPoint</Application>
  <PresentationFormat>Widescreen</PresentationFormat>
  <Paragraphs>256</Paragraphs>
  <Slides>45</Slides>
  <Notes>5</Notes>
  <HiddenSlides>6</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vt:lpstr>
      <vt:lpstr>Calibri</vt:lpstr>
      <vt:lpstr>Cambria Math</vt:lpstr>
      <vt:lpstr>charter</vt:lpstr>
      <vt:lpstr>Corbel</vt:lpstr>
      <vt:lpstr>Optimistic Text</vt:lpstr>
      <vt:lpstr>Source Sans Pro</vt:lpstr>
      <vt:lpstr>Wingdings</vt:lpstr>
      <vt:lpstr>Banded</vt:lpstr>
      <vt:lpstr>FLAVA</vt:lpstr>
      <vt:lpstr>Outline</vt:lpstr>
      <vt:lpstr>Introduction</vt:lpstr>
      <vt:lpstr>Introduction - Tasks</vt:lpstr>
      <vt:lpstr>Introduction - FLAVA</vt:lpstr>
      <vt:lpstr>Flava Model</vt:lpstr>
      <vt:lpstr>Flava Model</vt:lpstr>
      <vt:lpstr>Attention VS Self-Attention</vt:lpstr>
      <vt:lpstr>Vision TransfoRmer ViT-16</vt:lpstr>
      <vt:lpstr>Vision Transformer</vt:lpstr>
      <vt:lpstr>Vision Transformers vs CNNs</vt:lpstr>
      <vt:lpstr>Flava Model - Image Encoder</vt:lpstr>
      <vt:lpstr>FLAVA Model - Text Encoder</vt:lpstr>
      <vt:lpstr>Flava Model - Multimodal Encoder</vt:lpstr>
      <vt:lpstr>Attention</vt:lpstr>
      <vt:lpstr>Multi-head Attention</vt:lpstr>
      <vt:lpstr>Transformer</vt:lpstr>
      <vt:lpstr>Encoder</vt:lpstr>
      <vt:lpstr>Decoder</vt:lpstr>
      <vt:lpstr>Transformer vs CNN</vt:lpstr>
      <vt:lpstr>Background – Pretraining/Fine Tuning</vt:lpstr>
      <vt:lpstr>Pretraining Objectives</vt:lpstr>
      <vt:lpstr>FLAVA MODEL PRETRAINING</vt:lpstr>
      <vt:lpstr>UNIMODAL AND Multimodal Training Data</vt:lpstr>
      <vt:lpstr>UNIMODAL AND Multimodal Training Data</vt:lpstr>
      <vt:lpstr>Unimodal Objectives - Masked Image Modeling (MIM)</vt:lpstr>
      <vt:lpstr>Unimodal Objectives - Masked Language Modeling (MLM)</vt:lpstr>
      <vt:lpstr>Unimodal Objectives - Encoder initialization from unimodal pretraining</vt:lpstr>
      <vt:lpstr>DINO Objective</vt:lpstr>
      <vt:lpstr>PowerPoint Presentation</vt:lpstr>
      <vt:lpstr>CROSS Multimodal Objectives - Global contrastive (GC) loss</vt:lpstr>
      <vt:lpstr>CROSS Multimodal Objectives –Global contrastive (GC) loss</vt:lpstr>
      <vt:lpstr>JOINT Multimodal Objectives – MMM VS Multimodal Alignment</vt:lpstr>
      <vt:lpstr>JOINT Multimodal Objectives - Masked multimodal modeling (MMM)</vt:lpstr>
      <vt:lpstr>JOINT Multimodal Objectives - Image-text matching (ITM) Alingment</vt:lpstr>
      <vt:lpstr>Joint unimodal and multimodal training</vt:lpstr>
      <vt:lpstr>RECAP: FLAVA MODEL</vt:lpstr>
      <vt:lpstr>Other Models</vt:lpstr>
      <vt:lpstr>Other Models</vt:lpstr>
      <vt:lpstr>Other Models &amp; Pretraining Comparision</vt:lpstr>
      <vt:lpstr>FLAVA VS CLIP</vt:lpstr>
      <vt:lpstr>FLAVA VS State-oF-THE-ART </vt:lpstr>
      <vt:lpstr>Conclusions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FLAVA</dc:title>
  <dc:creator>Diogo Guilherme De Castro Soares Moura</dc:creator>
  <cp:lastModifiedBy>Diogo Moura</cp:lastModifiedBy>
  <cp:revision>14</cp:revision>
  <dcterms:created xsi:type="dcterms:W3CDTF">2022-04-01T17:56:34Z</dcterms:created>
  <dcterms:modified xsi:type="dcterms:W3CDTF">2022-04-12T13:00:13Z</dcterms:modified>
</cp:coreProperties>
</file>